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76" r:id="rId5"/>
  </p:sldMasterIdLst>
  <p:notesMasterIdLst>
    <p:notesMasterId r:id="rId26"/>
  </p:notesMasterIdLst>
  <p:sldIdLst>
    <p:sldId id="440" r:id="rId6"/>
    <p:sldId id="457" r:id="rId7"/>
    <p:sldId id="375" r:id="rId8"/>
    <p:sldId id="389" r:id="rId9"/>
    <p:sldId id="473" r:id="rId10"/>
    <p:sldId id="373" r:id="rId11"/>
    <p:sldId id="501" r:id="rId12"/>
    <p:sldId id="497" r:id="rId13"/>
    <p:sldId id="376" r:id="rId14"/>
    <p:sldId id="456" r:id="rId15"/>
    <p:sldId id="386" r:id="rId16"/>
    <p:sldId id="499" r:id="rId17"/>
    <p:sldId id="431" r:id="rId18"/>
    <p:sldId id="455" r:id="rId19"/>
    <p:sldId id="498" r:id="rId20"/>
    <p:sldId id="500" r:id="rId21"/>
    <p:sldId id="378" r:id="rId22"/>
    <p:sldId id="385" r:id="rId23"/>
    <p:sldId id="502" r:id="rId24"/>
    <p:sldId id="390" r:id="rId25"/>
  </p:sldIdLst>
  <p:sldSz cx="24387175" cy="13716000"/>
  <p:notesSz cx="13716000" cy="2438717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B3FA"/>
    <a:srgbClr val="3D8AFF"/>
    <a:srgbClr val="C1BCF3"/>
    <a:srgbClr val="1E0756"/>
    <a:srgbClr val="0657B2"/>
    <a:srgbClr val="EEEAFA"/>
    <a:srgbClr val="1F1E32"/>
    <a:srgbClr val="F4B1C9"/>
    <a:srgbClr val="EF99DD"/>
    <a:srgbClr val="D60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1229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sv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7649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2656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B48EE-4F96-B0CF-37D8-7D7A57A76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FE9C41-EA5C-BB40-3FB4-73B0250EE9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FCB9BD-951B-91BE-6961-544671E4D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424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9114B-E5C3-493C-3E77-920A55412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A9C904-9610-825F-A0DA-FA59721886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1D868E-EF57-E8FF-02FD-93C77DA0D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57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930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55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63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BECEB-EA1C-BF09-5677-B46E255D2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332148-9520-34DE-1BA2-1E2385A6D8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FE879E-2D97-D94E-180C-1F231082F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3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4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82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D3AEB-8F27-36F6-A722-38399E23C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6C09D0-E845-0B23-3321-4926E0BA5E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91A156-B37A-7E74-BA37-39D59E17A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04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8788" y="3048000"/>
            <a:ext cx="14633576" cy="82311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6388"/>
            <a:ext cx="10972800" cy="96027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952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AF7809FD-FD9E-C675-04BF-7AE0F6D7A7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D5392B90-4FCE-AF58-C25E-52C3854588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4C52D32-F83E-D81C-B202-C9AD725363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9913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1CE68035-5C66-16BC-0189-93A367333B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49966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6B31C36C-6914-30C5-3F1B-D1E583AB806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9914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2000" b="1">
              <a:latin typeface="Segoe UI Variable Text Semibold" pitchFamily="2" charset="0"/>
            </a:endParaRP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04909924-8374-3E54-558E-59C018D0DF2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57803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1A458391-216E-C845-856C-2A4E798510C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67856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6FD2C17F-78EB-C99E-7B83-9664DD5F4A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57804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2000" b="1">
              <a:latin typeface="Segoe UI Variable Text Semibold" pitchFamily="2" charset="0"/>
            </a:endParaRP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87204D81-F012-9492-CE1C-A2971FEDDAD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485742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6CCC77AF-444A-D86E-7572-EFF8B6390E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95795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4E46FA6F-2160-24B7-021B-9A07991B9E2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85743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2000" b="1">
              <a:latin typeface="Segoe UI Variable Text Semibold" pitchFamily="2" charset="0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71B7133A-23A4-0AD6-CE2B-4A52C054F60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203632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E4C9B303-6F54-1ECD-0DEF-CC04F2DF72E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213685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F9445E2C-3BBA-6FAA-783F-BBE16C2D29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203633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2000" b="1">
              <a:latin typeface="Segoe UI Variable Text Semibold" pitchFamily="2" charset="0"/>
            </a:endParaRP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40487BBE-BE72-087D-7BAD-52C6794CBA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5931570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F82DE218-3924-5725-018E-C4DC95C3A0D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941623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3D249E77-8DB6-AE0D-ED70-3F3A2EF4E24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5931571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2000" b="1">
              <a:latin typeface="Segoe UI Variable Text Semibold" pitchFamily="2" charset="0"/>
            </a:endParaRP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5E5A031A-E60C-495B-DAA2-327FA9B6D52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659508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E2FA7884-3D92-14BF-D759-0C98BDFE7D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669561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3D6EAA8B-2A11-3BCC-1EEE-C55751C4D2F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659509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  <a:ea typeface="Segoe UI Variable Text Semibold" pitchFamily="34" charset="-122"/>
                <a:cs typeface="Segoe UI Variable Text Semibold" pitchFamily="34" charset="-120"/>
              </a:rPr>
              <a:t>Tomorrow, AI becomes both a partner and a facilitator of the team, which mind melds their perspectives for faster shared vision to product.</a:t>
            </a:r>
            <a:endParaRPr lang="en-US" sz="2000" b="1">
              <a:latin typeface="Segoe UI Variable Tex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49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 onl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DC24AF06-9E24-29B8-6CAD-503F1F6D1B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CC4C3579-39BD-FD7E-6A30-B13AA43833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Chart Placeholder 2">
            <a:extLst>
              <a:ext uri="{FF2B5EF4-FFF2-40B4-BE49-F238E27FC236}">
                <a16:creationId xmlns:a16="http://schemas.microsoft.com/office/drawing/2014/main" id="{9FD91061-1274-0EF6-CB35-1D08D0130497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9359160" y="1104900"/>
            <a:ext cx="13887450" cy="11506200"/>
          </a:xfrm>
          <a:prstGeom prst="roundRect">
            <a:avLst>
              <a:gd name="adj" fmla="val 3505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7521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8CCBE980-1166-D64C-2757-75952975A306}"/>
              </a:ext>
            </a:extLst>
          </p:cNvPr>
          <p:cNvSpPr/>
          <p:nvPr userDrawn="1"/>
        </p:nvSpPr>
        <p:spPr>
          <a:xfrm>
            <a:off x="1143143" y="1143000"/>
            <a:ext cx="5334667" cy="11176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4E009DD-D72C-4B45-F63A-1FE205A080E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3658" y="5018767"/>
            <a:ext cx="7010400" cy="189009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b="1" kern="0" spc="-120">
                <a:solidFill>
                  <a:srgbClr val="0F0F0F">
                    <a:alpha val="100000"/>
                  </a:srgbClr>
                </a:solidFill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Demo title with just two or three lines</a:t>
            </a:r>
            <a:endParaRPr lang="en-US" sz="6000" b="1">
              <a:latin typeface="Segoe UI Variable Display" pitchFamily="2" charset="0"/>
            </a:endParaRP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9AC83446-32E5-DE05-6E80-6BA7D80EE2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13658" y="6968729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3600"/>
              </a:lnSpc>
              <a:buNone/>
              <a:defRPr lang="en-US" sz="2800" b="0" i="0" kern="0" spc="-56" dirty="0">
                <a:solidFill>
                  <a:schemeClr val="tx2"/>
                </a:solidFill>
                <a:latin typeface="Aptos" panose="020B0004020202020204" pitchFamily="34" charset="0"/>
                <a:ea typeface="+mn-ea"/>
                <a:cs typeface="+mn-cs"/>
              </a:defRPr>
            </a:lvl1pPr>
          </a:lstStyle>
          <a:p>
            <a:pPr marL="0" indent="0" algn="l">
              <a:lnSpc>
                <a:spcPts val="3600"/>
              </a:lnSpc>
              <a:buNone/>
            </a:pPr>
            <a:r>
              <a:rPr lang="en-US" sz="2800" kern="0" spc="-56">
                <a:solidFill>
                  <a:schemeClr val="tx2"/>
                </a:solidFill>
                <a:latin typeface="Segoe UI Variable Display Semibold" pitchFamily="34" charset="0"/>
              </a:rPr>
              <a:t>Short list or description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AB42CAD9-06F1-08CF-1BDC-B4B1C7C1A92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13658" y="3274791"/>
            <a:ext cx="7010400" cy="3955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Public Preview / Q2 2025</a:t>
            </a:r>
            <a:endParaRPr lang="en-US" sz="200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CE0F48-F10D-F23F-D764-4E5E986157A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0544175" y="1143000"/>
            <a:ext cx="12687300" cy="11315700"/>
          </a:xfrm>
          <a:prstGeom prst="roundRect">
            <a:avLst>
              <a:gd name="adj" fmla="val 3536"/>
            </a:avLst>
          </a:prstGeom>
          <a:solidFill>
            <a:schemeClr val="bg1"/>
          </a:solidFill>
          <a:ln w="38100">
            <a:gradFill>
              <a:gsLst>
                <a:gs pos="0">
                  <a:schemeClr val="accent3"/>
                </a:gs>
                <a:gs pos="32000">
                  <a:schemeClr val="accent6"/>
                </a:gs>
                <a:gs pos="65000">
                  <a:srgbClr val="8853F0"/>
                </a:gs>
                <a:gs pos="100000">
                  <a:schemeClr val="accent1"/>
                </a:gs>
              </a:gsLst>
              <a:lin ang="3000000" scaled="0"/>
            </a:gradFill>
          </a:ln>
          <a:effectLst>
            <a:glow rad="254000">
              <a:schemeClr val="accent4">
                <a:alpha val="9137"/>
              </a:schemeClr>
            </a:glo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>
              <a:defRPr lang="en-US" sz="1800" b="0" i="0">
                <a:solidFill>
                  <a:schemeClr val="lt1"/>
                </a:solidFill>
                <a:latin typeface="Poppins" pitchFamily="2" charset="77"/>
              </a:defRPr>
            </a:lvl1pPr>
          </a:lstStyle>
          <a:p>
            <a:pPr marL="0"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40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FDB64B77-E38D-1ACA-5A15-6809BD7C672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23701" y="4219279"/>
            <a:ext cx="7010400" cy="189009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6000" b="0" i="0" kern="0" spc="-12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6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0" cap="none" spc="-12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GitHub Copilot </a:t>
            </a:r>
            <a:br>
              <a:rPr kumimoji="0" lang="en-US" sz="6000" b="1" i="0" u="none" strike="noStrike" kern="0" cap="none" spc="-12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</a:br>
            <a:r>
              <a:rPr kumimoji="0" lang="en-US" sz="6000" b="1" i="0" u="none" strike="noStrike" kern="0" cap="none" spc="-12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app modernization</a:t>
            </a:r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EB6A5054-BEC7-5A53-61D2-95395DD6A0C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153845" y="6472055"/>
            <a:ext cx="7010400" cy="403814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800" b="0" i="0" kern="0" spc="-56">
                <a:solidFill>
                  <a:schemeClr val="tx2"/>
                </a:solidFill>
                <a:latin typeface="Aptos" panose="020B0004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-56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Variable Display Semibold" pitchFamily="34" charset="0"/>
                <a:ea typeface="+mn-ea"/>
                <a:cs typeface="+mn-cs"/>
              </a:rPr>
              <a:t>Single entry point for code assessments, dependency updates, and remediation</a:t>
            </a:r>
          </a:p>
          <a:p>
            <a:pPr marL="0" marR="0" lvl="0" indent="0" algn="l" defTabSz="9144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kern="0" spc="-56">
              <a:solidFill>
                <a:schemeClr val="tx2"/>
              </a:solidFill>
              <a:latin typeface="Segoe UI Variable Display Semibold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-56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Variable Display Semibold" pitchFamily="34" charset="0"/>
                <a:ea typeface="+mn-ea"/>
                <a:cs typeface="+mn-cs"/>
              </a:rPr>
              <a:t>Generates and executes update plans automatically</a:t>
            </a:r>
          </a:p>
          <a:p>
            <a:pPr marL="0" marR="0" lvl="0" indent="0" algn="l" defTabSz="9144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kern="0" spc="-56">
              <a:solidFill>
                <a:schemeClr val="tx2"/>
              </a:solidFill>
              <a:latin typeface="Segoe UI Variable Display Semibold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-56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Segoe UI Variable Display Semibold" pitchFamily="34" charset="0"/>
                <a:ea typeface="+mn-ea"/>
                <a:cs typeface="+mn-cs"/>
              </a:rPr>
              <a:t>Gives you full visibility, control and clear summary of change</a:t>
            </a:r>
          </a:p>
        </p:txBody>
      </p:sp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779170A4-C689-C991-16BB-C14BE2602D91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0544175" y="1143000"/>
            <a:ext cx="12687300" cy="11315700"/>
          </a:xfrm>
          <a:prstGeom prst="roundRect">
            <a:avLst>
              <a:gd name="adj" fmla="val 3536"/>
            </a:avLst>
          </a:prstGeom>
          <a:solidFill>
            <a:schemeClr val="bg1"/>
          </a:solidFill>
          <a:ln w="38100">
            <a:gradFill>
              <a:gsLst>
                <a:gs pos="0">
                  <a:schemeClr val="accent3"/>
                </a:gs>
                <a:gs pos="32000">
                  <a:schemeClr val="accent6"/>
                </a:gs>
                <a:gs pos="65000">
                  <a:srgbClr val="8853F0"/>
                </a:gs>
                <a:gs pos="100000">
                  <a:schemeClr val="accent1"/>
                </a:gs>
              </a:gsLst>
              <a:lin ang="3000000" scaled="0"/>
            </a:gradFill>
          </a:ln>
          <a:effectLst>
            <a:glow rad="254000">
              <a:schemeClr val="accent4">
                <a:alpha val="9137"/>
              </a:schemeClr>
            </a:glo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>
              <a:defRPr lang="en-US" sz="1800" b="0" i="0" dirty="0">
                <a:latin typeface="Poppins" pitchFamily="2" charset="77"/>
              </a:defRPr>
            </a:lvl1pPr>
          </a:lstStyle>
          <a:p>
            <a:pPr marL="0"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48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viz 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3C71A080-C5F7-3D7A-CE3C-8281DA88A2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43F615C3-0D3D-64FB-B1F4-704B554DD1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97AA0460-DB38-3D50-3176-C8BB61D7DF5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13658" y="5515934"/>
            <a:ext cx="5565438" cy="156815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Ask questions to deepen your knowledge, synthesize the information you gather, and tell compelling stories. Your contributions will be informed, impactful, and valuable.</a:t>
            </a:r>
            <a:endParaRPr lang="en-US" sz="2000"/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1F1761AC-6860-62E8-20FB-998D7529F2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3610" y="4751422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Chart Placeholder 3">
            <a:extLst>
              <a:ext uri="{FF2B5EF4-FFF2-40B4-BE49-F238E27FC236}">
                <a16:creationId xmlns:a16="http://schemas.microsoft.com/office/drawing/2014/main" id="{BC045678-1AA5-6212-AFB5-D82596169602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1158081" y="7734300"/>
            <a:ext cx="22071012" cy="4914900"/>
          </a:xfrm>
          <a:prstGeom prst="roundRect">
            <a:avLst>
              <a:gd name="adj" fmla="val 6783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25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1461B076-F1DB-DF34-533D-41856753CE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47640" y="7986983"/>
            <a:ext cx="3491894" cy="515397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3600" kern="0" spc="-72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Speaker name</a:t>
            </a:r>
            <a:endParaRPr lang="en-US" sz="360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2CB1C28C-300D-5125-D7BA-B821E0A0C1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447640" y="8529594"/>
            <a:ext cx="3491894" cy="515397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3600" kern="0" spc="-72">
                <a:solidFill>
                  <a:srgbClr val="7E7E7E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Title</a:t>
            </a:r>
            <a:endParaRPr lang="en-US" sz="36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6FFFD9-3411-3D2C-CC57-DDEB3BE7165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499722" y="4335461"/>
            <a:ext cx="3387728" cy="3387728"/>
          </a:xfrm>
          <a:prstGeom prst="ellipse">
            <a:avLst/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8324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6D34A49-E8B2-6533-BACD-DDD9E5B86722}"/>
              </a:ext>
            </a:extLst>
          </p:cNvPr>
          <p:cNvCxnSpPr>
            <a:cxnSpLocks/>
          </p:cNvCxnSpPr>
          <p:nvPr userDrawn="1"/>
        </p:nvCxnSpPr>
        <p:spPr>
          <a:xfrm>
            <a:off x="1136790" y="6232357"/>
            <a:ext cx="21351369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F7B5F278-8B80-F414-CEAD-B40CBB54EF63}"/>
              </a:ext>
            </a:extLst>
          </p:cNvPr>
          <p:cNvSpPr/>
          <p:nvPr userDrawn="1"/>
        </p:nvSpPr>
        <p:spPr>
          <a:xfrm>
            <a:off x="1136790" y="6121400"/>
            <a:ext cx="203200" cy="2032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0DBECD-5629-6082-6EBB-F5B15437DC5F}"/>
              </a:ext>
            </a:extLst>
          </p:cNvPr>
          <p:cNvSpPr/>
          <p:nvPr userDrawn="1"/>
        </p:nvSpPr>
        <p:spPr>
          <a:xfrm>
            <a:off x="4722983" y="6121400"/>
            <a:ext cx="203200" cy="2032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236D392-42AF-BDF4-01D5-A1F418C7BBA6}"/>
              </a:ext>
            </a:extLst>
          </p:cNvPr>
          <p:cNvSpPr/>
          <p:nvPr userDrawn="1"/>
        </p:nvSpPr>
        <p:spPr>
          <a:xfrm>
            <a:off x="8309176" y="6121400"/>
            <a:ext cx="203200" cy="2032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C77707-EF41-7588-5F2B-F8D966D2B090}"/>
              </a:ext>
            </a:extLst>
          </p:cNvPr>
          <p:cNvSpPr/>
          <p:nvPr userDrawn="1"/>
        </p:nvSpPr>
        <p:spPr>
          <a:xfrm>
            <a:off x="11895369" y="6121400"/>
            <a:ext cx="203200" cy="2032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4935974-7A27-0EAF-F65E-9CD1EF64F995}"/>
              </a:ext>
            </a:extLst>
          </p:cNvPr>
          <p:cNvSpPr/>
          <p:nvPr userDrawn="1"/>
        </p:nvSpPr>
        <p:spPr>
          <a:xfrm>
            <a:off x="15481562" y="6121400"/>
            <a:ext cx="203200" cy="2032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5ACF488-2BD4-FACB-396D-4D3924CEAC4B}"/>
              </a:ext>
            </a:extLst>
          </p:cNvPr>
          <p:cNvSpPr/>
          <p:nvPr userDrawn="1"/>
        </p:nvSpPr>
        <p:spPr>
          <a:xfrm>
            <a:off x="19067756" y="6121400"/>
            <a:ext cx="203200" cy="20320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1D5F0C3D-DBD0-7AD6-5CEA-147A6FFEC4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Project title</a:t>
            </a:r>
          </a:p>
          <a:p>
            <a:pPr lvl="0"/>
            <a:endParaRPr lang="en-US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068E72C3-BCA1-0293-4B72-E3392DFFDE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Roadmap</a:t>
            </a:r>
          </a:p>
          <a:p>
            <a:pPr lvl="0"/>
            <a:endParaRPr lang="en-US"/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7EE96189-8D1F-E245-1F6B-0BAB4B610A7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42118" y="1130302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50E778-2646-7DE1-F70C-32E5060E4F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28213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78F2FC8-6C39-E2F6-5B4A-08B50CFA370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8214" y="7255585"/>
            <a:ext cx="3557059" cy="1074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1800"/>
              <a:t>Two to four </a:t>
            </a: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9F066E0-91B7-2498-04ED-A26B3EE783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15474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0" name="Text Placeholder 37">
            <a:extLst>
              <a:ext uri="{FF2B5EF4-FFF2-40B4-BE49-F238E27FC236}">
                <a16:creationId xmlns:a16="http://schemas.microsoft.com/office/drawing/2014/main" id="{04F12F72-B4AC-01C9-E59E-A334BE5B53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15475" y="7255585"/>
            <a:ext cx="3557059" cy="1074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1800"/>
              <a:t>Two to four </a:t>
            </a: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4992439-7519-A93F-0602-FE954DF166E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2736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2" name="Text Placeholder 37">
            <a:extLst>
              <a:ext uri="{FF2B5EF4-FFF2-40B4-BE49-F238E27FC236}">
                <a16:creationId xmlns:a16="http://schemas.microsoft.com/office/drawing/2014/main" id="{0C9624DA-3D54-50F6-FBD0-315DD7D7C3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02737" y="7255585"/>
            <a:ext cx="3557059" cy="1074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1800"/>
              <a:t>Two to four </a:t>
            </a: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4A15BA1-6F75-5848-0BE5-9972EB528DF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789997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4" name="Text Placeholder 37">
            <a:extLst>
              <a:ext uri="{FF2B5EF4-FFF2-40B4-BE49-F238E27FC236}">
                <a16:creationId xmlns:a16="http://schemas.microsoft.com/office/drawing/2014/main" id="{73272E5A-2D67-2FEC-5889-9532103D246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789998" y="7255585"/>
            <a:ext cx="3557059" cy="1074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1800"/>
              <a:t>Two to four </a:t>
            </a: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38CC13D9-910F-E88A-80F3-A1CE25C93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377259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6" name="Text Placeholder 37">
            <a:extLst>
              <a:ext uri="{FF2B5EF4-FFF2-40B4-BE49-F238E27FC236}">
                <a16:creationId xmlns:a16="http://schemas.microsoft.com/office/drawing/2014/main" id="{66D8D300-B95C-750F-BFB5-1D2B8AAB2E4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377260" y="7255585"/>
            <a:ext cx="3557059" cy="1074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1800"/>
              <a:t>Two to four </a:t>
            </a: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178A6E13-DFF2-3D21-D580-85A75DD2580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964520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000" b="1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8" name="Text Placeholder 37">
            <a:extLst>
              <a:ext uri="{FF2B5EF4-FFF2-40B4-BE49-F238E27FC236}">
                <a16:creationId xmlns:a16="http://schemas.microsoft.com/office/drawing/2014/main" id="{F8E9ED62-697A-439E-557F-3829257383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964521" y="7255585"/>
            <a:ext cx="3557059" cy="1074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>
              <a:lnSpc>
                <a:spcPts val="2800"/>
              </a:lnSpc>
            </a:pP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Detail of milestone happening at this point in time. </a:t>
            </a:r>
            <a:r>
              <a:rPr lang="en-US" sz="1800"/>
              <a:t>Two to four </a:t>
            </a:r>
            <a:r>
              <a:rPr lang="en-US" sz="1800" b="1">
                <a:solidFill>
                  <a:srgbClr val="0F0F0F">
                    <a:alpha val="100000"/>
                  </a:srgbClr>
                </a:solidFill>
                <a:latin typeface="Segoe UI Variable Text Semibold" pitchFamily="2" charset="0"/>
              </a:rPr>
              <a:t>lines are ideal.</a:t>
            </a:r>
          </a:p>
        </p:txBody>
      </p:sp>
      <p:sp>
        <p:nvSpPr>
          <p:cNvPr id="49" name="Text Placeholder 19">
            <a:extLst>
              <a:ext uri="{FF2B5EF4-FFF2-40B4-BE49-F238E27FC236}">
                <a16:creationId xmlns:a16="http://schemas.microsoft.com/office/drawing/2014/main" id="{0111D9F3-0960-E05F-ABD5-D89EBDDDB7E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40245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0" name="Text Placeholder 19">
            <a:extLst>
              <a:ext uri="{FF2B5EF4-FFF2-40B4-BE49-F238E27FC236}">
                <a16:creationId xmlns:a16="http://schemas.microsoft.com/office/drawing/2014/main" id="{241F2E50-5A5E-851C-A57A-DE106226567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587313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1" name="Text Placeholder 19">
            <a:extLst>
              <a:ext uri="{FF2B5EF4-FFF2-40B4-BE49-F238E27FC236}">
                <a16:creationId xmlns:a16="http://schemas.microsoft.com/office/drawing/2014/main" id="{B81E9B62-337A-7D2A-401E-01F56200D93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134381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2" name="Text Placeholder 19">
            <a:extLst>
              <a:ext uri="{FF2B5EF4-FFF2-40B4-BE49-F238E27FC236}">
                <a16:creationId xmlns:a16="http://schemas.microsoft.com/office/drawing/2014/main" id="{9C98AB01-F218-3028-A599-951ABD13A41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1681449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3" name="Text Placeholder 19">
            <a:extLst>
              <a:ext uri="{FF2B5EF4-FFF2-40B4-BE49-F238E27FC236}">
                <a16:creationId xmlns:a16="http://schemas.microsoft.com/office/drawing/2014/main" id="{EA0D7CEB-BCF8-88CA-1AEF-45FD42E8189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5349098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4" name="Text Placeholder 19">
            <a:extLst>
              <a:ext uri="{FF2B5EF4-FFF2-40B4-BE49-F238E27FC236}">
                <a16:creationId xmlns:a16="http://schemas.microsoft.com/office/drawing/2014/main" id="{4FAEA102-F667-DDD3-BA2C-B99E7C6352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8896166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575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E72801E-F3B3-76DA-DC57-0276D87F411E}"/>
              </a:ext>
            </a:extLst>
          </p:cNvPr>
          <p:cNvSpPr/>
          <p:nvPr userDrawn="1"/>
        </p:nvSpPr>
        <p:spPr>
          <a:xfrm>
            <a:off x="10105383" y="2998788"/>
            <a:ext cx="4176282" cy="58166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CAB2535-986A-5928-8411-E031B3B9FCD9}"/>
              </a:ext>
            </a:extLst>
          </p:cNvPr>
          <p:cNvSpPr/>
          <p:nvPr userDrawn="1"/>
        </p:nvSpPr>
        <p:spPr>
          <a:xfrm>
            <a:off x="1147121" y="2998788"/>
            <a:ext cx="4176282" cy="58166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C08EA4F-2695-1A87-B2B8-81F4665F4732}"/>
              </a:ext>
            </a:extLst>
          </p:cNvPr>
          <p:cNvSpPr/>
          <p:nvPr userDrawn="1"/>
        </p:nvSpPr>
        <p:spPr>
          <a:xfrm>
            <a:off x="19063646" y="2998788"/>
            <a:ext cx="4176282" cy="58166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A145E20-1E13-6952-0928-996DC519DB15}"/>
              </a:ext>
            </a:extLst>
          </p:cNvPr>
          <p:cNvSpPr/>
          <p:nvPr userDrawn="1"/>
        </p:nvSpPr>
        <p:spPr>
          <a:xfrm>
            <a:off x="12341966" y="9118600"/>
            <a:ext cx="10897962" cy="34544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24B87D-76EF-DD8B-D625-EF95FFBCDAD7}"/>
              </a:ext>
            </a:extLst>
          </p:cNvPr>
          <p:cNvSpPr/>
          <p:nvPr userDrawn="1"/>
        </p:nvSpPr>
        <p:spPr>
          <a:xfrm>
            <a:off x="1140566" y="9118600"/>
            <a:ext cx="10897962" cy="3454400"/>
          </a:xfrm>
          <a:prstGeom prst="roundRect">
            <a:avLst>
              <a:gd name="adj" fmla="val 40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19FA051-30FB-12EF-1A3B-5420FDB3E061}"/>
              </a:ext>
            </a:extLst>
          </p:cNvPr>
          <p:cNvSpPr/>
          <p:nvPr userDrawn="1"/>
        </p:nvSpPr>
        <p:spPr>
          <a:xfrm>
            <a:off x="5633396" y="2998788"/>
            <a:ext cx="4176282" cy="2755900"/>
          </a:xfrm>
          <a:prstGeom prst="roundRect">
            <a:avLst>
              <a:gd name="adj" fmla="val 45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269B9BA-693D-5C29-4793-E9AD1BCB8FC6}"/>
              </a:ext>
            </a:extLst>
          </p:cNvPr>
          <p:cNvSpPr/>
          <p:nvPr userDrawn="1"/>
        </p:nvSpPr>
        <p:spPr>
          <a:xfrm>
            <a:off x="5633396" y="6056313"/>
            <a:ext cx="4176282" cy="2755900"/>
          </a:xfrm>
          <a:prstGeom prst="roundRect">
            <a:avLst>
              <a:gd name="adj" fmla="val 45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0E795-7FC8-D097-4D94-EA50BB0EBAD6}"/>
              </a:ext>
            </a:extLst>
          </p:cNvPr>
          <p:cNvSpPr/>
          <p:nvPr userDrawn="1"/>
        </p:nvSpPr>
        <p:spPr>
          <a:xfrm>
            <a:off x="14591658" y="2998788"/>
            <a:ext cx="4176282" cy="2755900"/>
          </a:xfrm>
          <a:prstGeom prst="roundRect">
            <a:avLst>
              <a:gd name="adj" fmla="val 45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BE580C-645A-54F5-6552-2C604B78D514}"/>
              </a:ext>
            </a:extLst>
          </p:cNvPr>
          <p:cNvSpPr/>
          <p:nvPr userDrawn="1"/>
        </p:nvSpPr>
        <p:spPr>
          <a:xfrm>
            <a:off x="14591658" y="6056313"/>
            <a:ext cx="4176282" cy="2755900"/>
          </a:xfrm>
          <a:prstGeom prst="roundRect">
            <a:avLst>
              <a:gd name="adj" fmla="val 45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A2D71D46-4A53-319E-4638-A67D5C687F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3509" y="1103244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133FB886-FF57-19AF-0A4D-7E0F975251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659835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1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86ABE97-4550-BB35-04CE-50B646433E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08863" y="3423965"/>
            <a:ext cx="3455024" cy="439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Visual Studio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A795EA2-9A65-1A47-5947-81E6A1749E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08863" y="4077107"/>
            <a:ext cx="3455024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buFont typeface="Wingdings" pitchFamily="2" charset="2"/>
              <a:buNone/>
              <a:defRPr lang="en-US" sz="2000" b="0" i="0" kern="1200" dirty="0">
                <a:solidFill>
                  <a:schemeClr val="tx1"/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2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2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2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2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2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B7620F3-B2C0-B194-DEA0-149CE70654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96971" y="3423965"/>
            <a:ext cx="3518818" cy="439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GitHub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628C123C-C80D-CEA8-6BA1-E968024294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996971" y="4077107"/>
            <a:ext cx="3518818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buFont typeface="Wingdings" pitchFamily="2" charset="2"/>
              <a:buNone/>
              <a:defRPr lang="en-US" sz="2000" b="0" i="0" kern="1200" dirty="0">
                <a:solidFill>
                  <a:schemeClr val="tx1"/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2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2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2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2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2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A9DA79F8-4CAE-1EC4-9373-75963FEE1E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996971" y="6418374"/>
            <a:ext cx="3518818" cy="439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Azure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1EE84F26-DA6E-E86D-60BB-B8034F5592E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96971" y="7071516"/>
            <a:ext cx="3518818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endParaRPr lang="en-US" sz="2000">
              <a:solidFill>
                <a:schemeClr val="tx2"/>
              </a:solidFill>
            </a:endParaRPr>
          </a:p>
        </p:txBody>
      </p:sp>
      <p:sp>
        <p:nvSpPr>
          <p:cNvPr id="41" name="Text Placeholder 11">
            <a:extLst>
              <a:ext uri="{FF2B5EF4-FFF2-40B4-BE49-F238E27FC236}">
                <a16:creationId xmlns:a16="http://schemas.microsoft.com/office/drawing/2014/main" id="{BB3A2383-F830-07D8-0764-C882357FB82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418246" y="3423965"/>
            <a:ext cx="3518818" cy="439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VS Code</a:t>
            </a:r>
          </a:p>
        </p:txBody>
      </p:sp>
      <p:sp>
        <p:nvSpPr>
          <p:cNvPr id="42" name="Text Placeholder 11">
            <a:extLst>
              <a:ext uri="{FF2B5EF4-FFF2-40B4-BE49-F238E27FC236}">
                <a16:creationId xmlns:a16="http://schemas.microsoft.com/office/drawing/2014/main" id="{7859223D-E906-7E6E-E267-7B1ED056B7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418246" y="4077106"/>
            <a:ext cx="3518818" cy="18011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tx2"/>
              </a:solidFill>
            </a:endParaRPr>
          </a:p>
        </p:txBody>
      </p:sp>
      <p:sp>
        <p:nvSpPr>
          <p:cNvPr id="43" name="Text Placeholder 11">
            <a:extLst>
              <a:ext uri="{FF2B5EF4-FFF2-40B4-BE49-F238E27FC236}">
                <a16:creationId xmlns:a16="http://schemas.microsoft.com/office/drawing/2014/main" id="{D4F8004B-C7F7-50CF-E876-8D124024837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909859" y="3423965"/>
            <a:ext cx="3518818" cy="439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Power Platforms</a:t>
            </a:r>
            <a:endParaRPr lang="en-US" sz="2000"/>
          </a:p>
        </p:txBody>
      </p:sp>
      <p:sp>
        <p:nvSpPr>
          <p:cNvPr id="44" name="Text Placeholder 11">
            <a:extLst>
              <a:ext uri="{FF2B5EF4-FFF2-40B4-BE49-F238E27FC236}">
                <a16:creationId xmlns:a16="http://schemas.microsoft.com/office/drawing/2014/main" id="{0C81BE12-6DEF-E252-19D0-5AD115D0CC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4909859" y="4077106"/>
            <a:ext cx="3518818" cy="91689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tx2"/>
              </a:solidFill>
            </a:endParaRP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7EEE600B-D741-33A2-6D31-E2D8D958D1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381376" y="3423965"/>
            <a:ext cx="3518818" cy="439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Customer segments</a:t>
            </a:r>
            <a:endParaRPr lang="en-US" sz="2000"/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37CA04C9-8DEF-D303-5413-9657CE57879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9381376" y="4077106"/>
            <a:ext cx="3518818" cy="18011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tx2"/>
              </a:solidFill>
            </a:endParaRP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58352444-9C3C-333D-00D4-136BD65185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4909859" y="6418374"/>
            <a:ext cx="3518818" cy="439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.NET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F1BF7260-F03F-13E9-3B69-7FD308BFA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909859" y="7071516"/>
            <a:ext cx="3518818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buFont typeface="Wingdings" pitchFamily="2" charset="2"/>
              <a:buNone/>
              <a:defRPr lang="en-US" sz="2000" b="0" i="0" kern="1200" dirty="0">
                <a:solidFill>
                  <a:schemeClr val="tx1"/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2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2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2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  <a:p>
            <a:pPr rtl="0"/>
            <a:r>
              <a:rPr lang="en-US" sz="2000" b="0" i="0" u="none" strike="noStrike" kern="1200" baseline="0">
                <a:solidFill>
                  <a:srgbClr val="7E7E7E"/>
                </a:solidFill>
                <a:latin typeface="Segoe UI Variable Text Semibold" pitchFamily="2" charset="0"/>
              </a:rPr>
              <a:t>&gt; Item</a:t>
            </a:r>
            <a:endParaRPr lang="en-US" sz="2000" b="0" i="0" u="none" strike="noStrike" kern="1200" baseline="0">
              <a:solidFill>
                <a:srgbClr val="7E7E7E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Text Placeholder 11">
            <a:extLst>
              <a:ext uri="{FF2B5EF4-FFF2-40B4-BE49-F238E27FC236}">
                <a16:creationId xmlns:a16="http://schemas.microsoft.com/office/drawing/2014/main" id="{BC3F6136-BDBF-22BD-5D85-39FF3E82F5D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508863" y="9503218"/>
            <a:ext cx="3455024" cy="439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Other open source</a:t>
            </a:r>
            <a:endParaRPr lang="en-US" sz="2000"/>
          </a:p>
        </p:txBody>
      </p:sp>
      <p:sp>
        <p:nvSpPr>
          <p:cNvPr id="50" name="Text Placeholder 11">
            <a:extLst>
              <a:ext uri="{FF2B5EF4-FFF2-40B4-BE49-F238E27FC236}">
                <a16:creationId xmlns:a16="http://schemas.microsoft.com/office/drawing/2014/main" id="{5FFCC4BE-9479-50F2-8B22-BDBF731DFC9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508863" y="10156360"/>
            <a:ext cx="10159662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tx2"/>
              </a:solidFill>
            </a:endParaRP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6C360BD-B8FC-5C93-1072-AF55C43B765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712776" y="9503218"/>
            <a:ext cx="3455024" cy="43973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Azure AI Foundry</a:t>
            </a:r>
            <a:endParaRPr lang="en-US" sz="2000"/>
          </a:p>
        </p:txBody>
      </p:sp>
      <p:sp>
        <p:nvSpPr>
          <p:cNvPr id="52" name="Text Placeholder 11">
            <a:extLst>
              <a:ext uri="{FF2B5EF4-FFF2-40B4-BE49-F238E27FC236}">
                <a16:creationId xmlns:a16="http://schemas.microsoft.com/office/drawing/2014/main" id="{352C7C83-7936-091F-4439-34CDB5EE110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12776" y="10156360"/>
            <a:ext cx="10159662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000" b="0" i="0" kern="1200" dirty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2000" err="1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2000">
                <a:solidFill>
                  <a:schemeClr val="tx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2719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 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812F4516-B7BA-BEFA-4780-633BDB5DE2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3509" y="1103244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14C7B3E5-66D1-A923-2396-A692EF097A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659835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1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C69E8F99-06B4-11A2-9E22-F55894D275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062" y="5801529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EB211761-62DE-1BD0-0F13-6C9BBD151D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33180" y="5801529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5186AC01-A512-7A5E-6CEE-9289E205EF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996298" y="5801529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0E46BC8D-7839-4E05-7177-5A7D07AFE83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70062" y="497840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1A3F1DE1-9486-94F9-F8C4-FCA6A366A81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33180" y="497840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1809FAA8-4438-1292-185B-80CEDAE49B7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996298" y="497840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425BD7DD-2C9A-6B18-7259-5C98CFE5D06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70062" y="6617009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CB8482BC-A013-BCE9-8E5B-C554713CC90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33180" y="6617009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463D4968-8D49-451E-3C9D-FB11A4255B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994733" y="6617009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B6E23FF7-BF85-13BC-B407-71A856F1186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0062" y="927087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6575270B-ED3A-F933-53D2-94F8F53C2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70062" y="8447741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53F97303-5622-B795-499D-0B796A7BF2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70062" y="10086350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E6B6A05E-31B4-B9BA-E1A6-763C8C26F66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33180" y="927087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ECBBC7AA-4D7B-695B-E49F-77FA353D639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33180" y="8447741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F95B2C93-E980-53CF-8849-C968A0522A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33180" y="10086350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95E56D5D-5992-337A-90C2-56F2C5B5E1D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5994733" y="927087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37FD1B92-76A7-558B-C09E-FBA89070A89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5994733" y="8447741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1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2DFB9F47-1CBA-FE2C-4366-0D621D6EC2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994733" y="10086350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3555360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>
            <a:extLst>
              <a:ext uri="{FF2B5EF4-FFF2-40B4-BE49-F238E27FC236}">
                <a16:creationId xmlns:a16="http://schemas.microsoft.com/office/drawing/2014/main" id="{BAA1017A-767F-F9B2-E794-B78FEDB678A2}"/>
              </a:ext>
            </a:extLst>
          </p:cNvPr>
          <p:cNvSpPr/>
          <p:nvPr userDrawn="1"/>
        </p:nvSpPr>
        <p:spPr>
          <a:xfrm>
            <a:off x="1143143" y="1752600"/>
            <a:ext cx="5334667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2AF196B8-1D58-272E-5E41-AE317E99EC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3365" y="1100667"/>
            <a:ext cx="519671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3600"/>
              </a:lnSpc>
              <a:buNone/>
              <a:defRPr lang="en-US" sz="2800" b="0" i="0" kern="0" spc="-56" dirty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Product name</a:t>
            </a: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A8075CD2-771E-032E-859A-DE98AE8BEE4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3364" y="1709000"/>
            <a:ext cx="519671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1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Demo title</a:t>
            </a:r>
          </a:p>
        </p:txBody>
      </p:sp>
      <p:sp>
        <p:nvSpPr>
          <p:cNvPr id="2" name="Media Placeholder 11">
            <a:extLst>
              <a:ext uri="{FF2B5EF4-FFF2-40B4-BE49-F238E27FC236}">
                <a16:creationId xmlns:a16="http://schemas.microsoft.com/office/drawing/2014/main" id="{2C9BDD7E-69FE-F198-F5B1-A2A72F3F39DB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7757651" y="1100667"/>
            <a:ext cx="15438898" cy="11440883"/>
          </a:xfrm>
          <a:prstGeom prst="roundRect">
            <a:avLst>
              <a:gd name="adj" fmla="val 3473"/>
            </a:avLst>
          </a:pr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76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gradFill>
          <a:gsLst>
            <a:gs pos="0">
              <a:srgbClr val="C1BCF3"/>
            </a:gs>
            <a:gs pos="100000">
              <a:srgbClr val="3D8A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rple object with white light beams">
            <a:extLst>
              <a:ext uri="{FF2B5EF4-FFF2-40B4-BE49-F238E27FC236}">
                <a16:creationId xmlns:a16="http://schemas.microsoft.com/office/drawing/2014/main" id="{4345B651-546F-9E88-109A-AE1FAACBD3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00959" y="3401259"/>
            <a:ext cx="24387175" cy="100978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B5EEFF-2BB5-A52C-260D-554CFB7069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24387175" cy="2648295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2202B6-F7AE-4B3E-3EEE-7AD38C243F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88058" y="1041400"/>
            <a:ext cx="11658600" cy="1828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5000"/>
              </a:lnSpc>
              <a:buNone/>
              <a:defRPr lang="en-US" sz="15000" b="1" i="0" kern="0" spc="-750" dirty="0" smtClean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D6E4B5D0-1A1D-7256-DDEF-FFD34D9EC1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8058" y="2921000"/>
            <a:ext cx="11658600" cy="1828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5000"/>
              </a:lnSpc>
              <a:buNone/>
              <a:defRPr lang="en-US" sz="15000" b="0" i="0" kern="0" spc="-750" dirty="0" smtClean="0">
                <a:solidFill>
                  <a:schemeClr val="tx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58028D-48E9-F953-AF99-287F28B4BC9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70317" y="1041400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4707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highlight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9073EC8E-C16E-D369-C042-2F3F25A69C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27F304CE-B7B7-2431-1DAA-03E066C9AA8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F459794F-CF1D-32FA-2AD2-76F3074616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742118" y="1130302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09EF05C4-F9A2-413D-F49D-C452C0BE0F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93247" y="6686551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of users prefer Microsoft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6E970A-38F0-9044-9A1F-FB9CF8012B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93247" y="5275385"/>
            <a:ext cx="7010400" cy="13062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10800"/>
              </a:lnSpc>
              <a:buNone/>
              <a:defRPr lang="en-US" sz="10000" b="1" i="0" kern="0" spc="-400" dirty="0">
                <a:solidFill>
                  <a:schemeClr val="tx2"/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lvl="0"/>
            <a:r>
              <a:rPr lang="en-US"/>
              <a:t>95%</a:t>
            </a: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A947F27F-37AA-5A6B-6FC1-993683EEAA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27322" y="6686551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of users prefer Microsoft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B3D27F-3AC7-6D93-0F65-54170E7AE8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27322" y="5275385"/>
            <a:ext cx="7010400" cy="13062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10800"/>
              </a:lnSpc>
              <a:buNone/>
              <a:defRPr lang="en-US" sz="10000" b="1" i="0" kern="0" spc="-400" dirty="0">
                <a:solidFill>
                  <a:schemeClr val="tx2"/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lvl="0"/>
            <a:r>
              <a:rPr lang="en-US"/>
              <a:t>95%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A7FB7A8B-2C5A-EA02-F0D9-15BCE17F50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108930" y="6686551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/>
              <a:t>of users prefer Microsoft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94FC965F-C728-DFAE-51FC-465EA5E7E46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108930" y="5275385"/>
            <a:ext cx="7010400" cy="13062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10800"/>
              </a:lnSpc>
              <a:buNone/>
              <a:defRPr lang="en-US" sz="10000" b="1" i="0" kern="0" spc="-400" dirty="0">
                <a:solidFill>
                  <a:schemeClr val="tx2"/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lvl="0"/>
            <a:r>
              <a:rPr lang="en-US"/>
              <a:t>95%</a:t>
            </a:r>
          </a:p>
        </p:txBody>
      </p:sp>
    </p:spTree>
    <p:extLst>
      <p:ext uri="{BB962C8B-B14F-4D97-AF65-F5344CB8AC3E}">
        <p14:creationId xmlns:p14="http://schemas.microsoft.com/office/powerpoint/2010/main" val="19486537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C6DE723B-B28B-EBC1-6E40-64BC10424C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3509" y="1103244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7C53C2B9-339B-B9CA-D594-88D254F805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659835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8043316E-25FB-DE88-AD4F-20F98B3B99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062" y="5833302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D456C768-C982-33C6-7C49-D561398248C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70062" y="5010173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0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1B974D2C-78C7-F41F-50A2-1A7B942FDBC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70062" y="6648782"/>
            <a:ext cx="7010400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2000" b="1">
              <a:latin typeface="Segoe UI Variable Text Semibold" pitchFamily="2" charset="0"/>
            </a:endParaRP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9883040D-98E9-F2A7-257B-F14720A8038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5842" y="5833302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AE7DEE54-3A47-CB75-F874-A91FD60BB0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05842" y="5010173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0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26F0B1DE-112E-38F1-6C3B-F0F2C61D4AA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05842" y="6648782"/>
            <a:ext cx="7010400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2000" b="1">
              <a:latin typeface="Segoe UI Variable Text Semibold" pitchFamily="2" charset="0"/>
            </a:endParaRP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5E392566-4156-546D-8627-009FDB5AE1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941623" y="5833302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4137E5-8D8D-F109-8E17-8ED6B89B09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941623" y="5010173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spcBef>
                <a:spcPct val="20000"/>
              </a:spcBef>
              <a:buFont typeface="Arial" pitchFamily="34" charset="0"/>
              <a:buNone/>
              <a:defRPr lang="en-US" sz="6200" b="0" i="0" kern="1200" dirty="0">
                <a:solidFill>
                  <a:srgbClr val="8661C5">
                    <a:alpha val="100000"/>
                  </a:srgbClr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2918D071-5763-5909-A6AB-183AEBADCE6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941623" y="6648782"/>
            <a:ext cx="7010400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2000" b="1">
              <a:latin typeface="Segoe UI Variable Tex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4896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E67ADACF-F79B-A473-9CBA-8A380C9E1801}"/>
              </a:ext>
            </a:extLst>
          </p:cNvPr>
          <p:cNvSpPr/>
          <p:nvPr userDrawn="1"/>
        </p:nvSpPr>
        <p:spPr>
          <a:xfrm>
            <a:off x="1270159" y="2451100"/>
            <a:ext cx="10897962" cy="2590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623E3780-FEAF-C145-C230-9D3871E7B7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20787" y="2303337"/>
            <a:ext cx="10646316" cy="401720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r>
              <a:rPr lang="en-US" spc="-120"/>
              <a:t>Azure AI Foundry provides a complete infrastructure for developing AI applications and agents.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879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- plai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50BD7-B230-FF35-33EF-CEE98C326F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57493" y="4572000"/>
            <a:ext cx="13672188" cy="4572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lang="en-US" sz="10000" b="1" i="0" kern="0" spc="-12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algn="ctr">
              <a:lnSpc>
                <a:spcPts val="11000"/>
              </a:lnSpc>
              <a:spcBef>
                <a:spcPts val="0"/>
              </a:spcBef>
            </a:pPr>
            <a:r>
              <a:rPr lang="en-US" spc="-120"/>
              <a:t>A large statement </a:t>
            </a:r>
            <a:r>
              <a:rPr lang="en-US" spc="-120">
                <a:solidFill>
                  <a:schemeClr val="accent3">
                    <a:lumMod val="75000"/>
                  </a:schemeClr>
                </a:solidFill>
              </a:rPr>
              <a:t>looks great </a:t>
            </a:r>
            <a:r>
              <a:rPr lang="en-US" spc="-120"/>
              <a:t>with </a:t>
            </a:r>
            <a:br>
              <a:rPr lang="en-US" spc="-120"/>
            </a:br>
            <a:r>
              <a:rPr lang="en-US" spc="-120"/>
              <a:t>10 words or less.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4117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0256E2F0-88DF-8BF3-796F-C770A5748766}"/>
              </a:ext>
            </a:extLst>
          </p:cNvPr>
          <p:cNvSpPr/>
          <p:nvPr userDrawn="1"/>
        </p:nvSpPr>
        <p:spPr>
          <a:xfrm>
            <a:off x="1143143" y="1752600"/>
            <a:ext cx="10923365" cy="2590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12F7974-15CA-0119-418A-955F7FE838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60014" y="1705190"/>
            <a:ext cx="9721868" cy="263821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The new Visual Studio 18 has even more collaboration and smart features</a:t>
            </a:r>
            <a:endParaRPr lang="en-US" sz="600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4F7779C9-1927-0E1A-FFAF-4EA7EB2F7E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014" y="1023296"/>
            <a:ext cx="9721868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2800" b="0" i="0" kern="0" spc="-56" dirty="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225ACA3-70FE-0BE6-8FFA-6578279A506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49879" y="4620708"/>
            <a:ext cx="8877892" cy="36576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2"/>
                </a:solidFill>
                <a:latin typeface="Aptos" panose="020B0004020202020204" pitchFamily="34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-US" kern="0" spc="-48">
                <a:latin typeface="Segoe UI Variable Display Semibold" pitchFamily="34" charset="0"/>
              </a:rPr>
              <a:t>Azure AI Foundry dolor sit </a:t>
            </a:r>
            <a:r>
              <a:rPr lang="en-US" kern="0" spc="-48" err="1">
                <a:latin typeface="Segoe UI Variable Display Semibold" pitchFamily="34" charset="0"/>
              </a:rPr>
              <a:t>amet</a:t>
            </a:r>
            <a:r>
              <a:rPr lang="en-US" kern="0" spc="-48">
                <a:latin typeface="Segoe UI Variable Display Semibold" pitchFamily="34" charset="0"/>
              </a:rPr>
              <a:t>, consectetur </a:t>
            </a:r>
            <a:r>
              <a:rPr lang="en-US" kern="0" spc="-48" err="1">
                <a:latin typeface="Segoe UI Variable Display Semibold" pitchFamily="34" charset="0"/>
              </a:rPr>
              <a:t>adipiscing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elit</a:t>
            </a:r>
            <a:r>
              <a:rPr lang="en-US" kern="0" spc="-48">
                <a:latin typeface="Segoe UI Variable Display Semibold" pitchFamily="34" charset="0"/>
              </a:rPr>
              <a:t>, sed do </a:t>
            </a:r>
            <a:r>
              <a:rPr lang="en-US" kern="0" spc="-48" err="1">
                <a:latin typeface="Segoe UI Variable Display Semibold" pitchFamily="34" charset="0"/>
              </a:rPr>
              <a:t>eiusmod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tempor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incididunt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ut</a:t>
            </a:r>
            <a:r>
              <a:rPr lang="en-US" kern="0" spc="-48">
                <a:latin typeface="Segoe UI Variable Display Semibold" pitchFamily="34" charset="0"/>
              </a:rPr>
              <a:t> labore et dolore magna </a:t>
            </a:r>
            <a:r>
              <a:rPr lang="en-US" kern="0" spc="-48" err="1">
                <a:latin typeface="Segoe UI Variable Display Semibold" pitchFamily="34" charset="0"/>
              </a:rPr>
              <a:t>aliqua</a:t>
            </a:r>
            <a:r>
              <a:rPr lang="en-US" kern="0" spc="-48">
                <a:latin typeface="Segoe UI Variable Display Semibold" pitchFamily="34" charset="0"/>
              </a:rPr>
              <a:t>. Ut </a:t>
            </a:r>
            <a:r>
              <a:rPr lang="en-US" kern="0" spc="-48" err="1">
                <a:latin typeface="Segoe UI Variable Display Semibold" pitchFamily="34" charset="0"/>
              </a:rPr>
              <a:t>enim</a:t>
            </a:r>
            <a:r>
              <a:rPr lang="en-US" kern="0" spc="-48">
                <a:latin typeface="Segoe UI Variable Display Semibold" pitchFamily="34" charset="0"/>
              </a:rPr>
              <a:t> ad minim </a:t>
            </a:r>
            <a:r>
              <a:rPr lang="en-US" kern="0" spc="-48" err="1">
                <a:latin typeface="Segoe UI Variable Display Semibold" pitchFamily="34" charset="0"/>
              </a:rPr>
              <a:t>veniam</a:t>
            </a:r>
            <a:r>
              <a:rPr lang="en-US" kern="0" spc="-48">
                <a:latin typeface="Segoe UI Variable Display Semibold" pitchFamily="34" charset="0"/>
              </a:rPr>
              <a:t>, </a:t>
            </a:r>
            <a:r>
              <a:rPr lang="en-US" kern="0" spc="-48" err="1">
                <a:latin typeface="Segoe UI Variable Display Semibold" pitchFamily="34" charset="0"/>
              </a:rPr>
              <a:t>quis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nostrud</a:t>
            </a:r>
            <a:r>
              <a:rPr lang="en-US" kern="0" spc="-48">
                <a:latin typeface="Segoe UI Variable Display Semibold" pitchFamily="34" charset="0"/>
              </a:rPr>
              <a:t> exercitation </a:t>
            </a:r>
            <a:r>
              <a:rPr lang="en-US" kern="0" spc="-48" err="1">
                <a:latin typeface="Segoe UI Variable Display Semibold" pitchFamily="34" charset="0"/>
              </a:rPr>
              <a:t>ullamco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laboris</a:t>
            </a:r>
            <a:r>
              <a:rPr lang="en-US" kern="0" spc="-48">
                <a:latin typeface="Segoe UI Variable Display Semibold" pitchFamily="34" charset="0"/>
              </a:rPr>
              <a:t> nisi </a:t>
            </a:r>
            <a:r>
              <a:rPr lang="en-US" kern="0" spc="-48" err="1">
                <a:latin typeface="Segoe UI Variable Display Semibold" pitchFamily="34" charset="0"/>
              </a:rPr>
              <a:t>ut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aliquip</a:t>
            </a:r>
            <a:r>
              <a:rPr lang="en-US" kern="0" spc="-48">
                <a:latin typeface="Segoe UI Variable Display Semibold" pitchFamily="34" charset="0"/>
              </a:rPr>
              <a:t> ex </a:t>
            </a:r>
            <a:r>
              <a:rPr lang="en-US" kern="0" spc="-48" err="1">
                <a:latin typeface="Segoe UI Variable Display Semibold" pitchFamily="34" charset="0"/>
              </a:rPr>
              <a:t>ea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commodo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consequat</a:t>
            </a:r>
            <a:r>
              <a:rPr lang="en-US" kern="0" spc="-48">
                <a:latin typeface="Segoe UI Variable Display Semibold" pitchFamily="34" charset="0"/>
              </a:rPr>
              <a:t>.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ED64ED9-4A23-F6BA-880B-98C7EB258AE9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2320588" y="1143000"/>
            <a:ext cx="11006137" cy="11430000"/>
          </a:xfrm>
          <a:prstGeom prst="roundRect">
            <a:avLst>
              <a:gd name="adj" fmla="val 4278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944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018E0206-ABFD-233B-CA82-D4589F7C8D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57377" y="6096225"/>
            <a:ext cx="7010400" cy="128931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0800"/>
              </a:lnSpc>
              <a:buNone/>
              <a:defRPr lang="en-US" sz="10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sz="10000" kern="0" spc="-400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Section title</a:t>
            </a:r>
            <a:endParaRPr lang="en-US" sz="10000"/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3293E78D-709C-33A8-2CDF-C6266EB45DB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39105" y="6096226"/>
            <a:ext cx="1553370" cy="128931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0800"/>
              </a:lnSpc>
              <a:buNone/>
              <a:defRPr lang="en-US" sz="10000" b="0" i="0" kern="0" spc="-4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pic>
        <p:nvPicPr>
          <p:cNvPr id="3" name="Picture 2" descr="A cartoon robot with a black background&#10;&#10;AI-generated content may be incorrect.">
            <a:extLst>
              <a:ext uri="{FF2B5EF4-FFF2-40B4-BE49-F238E27FC236}">
                <a16:creationId xmlns:a16="http://schemas.microsoft.com/office/drawing/2014/main" id="{A3BA8ED5-DF4E-5505-CDB5-3754020739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21500" y="8761413"/>
            <a:ext cx="4383087" cy="438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154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D1DA0781-BBE4-E3D7-52FC-37514CB117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9108" y="6078642"/>
            <a:ext cx="7010400" cy="128931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0800"/>
              </a:lnSpc>
              <a:buNone/>
              <a:defRPr lang="en-US" sz="10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sz="10000" kern="0" spc="-400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Thank you</a:t>
            </a:r>
            <a:endParaRPr lang="en-US" sz="10000"/>
          </a:p>
        </p:txBody>
      </p:sp>
      <p:pic>
        <p:nvPicPr>
          <p:cNvPr id="4" name="Picture 3" descr="A purple square object with white text&#10;&#10;AI-generated content may be incorrect.">
            <a:extLst>
              <a:ext uri="{FF2B5EF4-FFF2-40B4-BE49-F238E27FC236}">
                <a16:creationId xmlns:a16="http://schemas.microsoft.com/office/drawing/2014/main" id="{3B26540F-DF80-70A6-8D1C-3E25E5B356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9175" y="18669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6273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- colorful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urple ball on a white surface&#10;&#10;AI-generated content may be incorrect.">
            <a:extLst>
              <a:ext uri="{FF2B5EF4-FFF2-40B4-BE49-F238E27FC236}">
                <a16:creationId xmlns:a16="http://schemas.microsoft.com/office/drawing/2014/main" id="{0F111734-6761-4CFB-C4C1-2ED440ED95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12" y="857"/>
            <a:ext cx="24380951" cy="13714285"/>
          </a:xfrm>
          <a:prstGeom prst="rect">
            <a:avLst/>
          </a:prstGeom>
        </p:spPr>
      </p:pic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347099ED-422B-195B-39D3-C493846C7463}"/>
              </a:ext>
            </a:extLst>
          </p:cNvPr>
          <p:cNvSpPr/>
          <p:nvPr userDrawn="1"/>
        </p:nvSpPr>
        <p:spPr>
          <a:xfrm>
            <a:off x="1921041" y="997685"/>
            <a:ext cx="20544963" cy="12041472"/>
          </a:xfrm>
          <a:prstGeom prst="roundRect">
            <a:avLst>
              <a:gd name="adj" fmla="val 4099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56103"/>
                </a:schemeClr>
              </a:gs>
              <a:gs pos="99000">
                <a:schemeClr val="bg2">
                  <a:lumMod val="60000"/>
                  <a:lumOff val="40000"/>
                  <a:alpha val="50407"/>
                </a:schemeClr>
              </a:gs>
            </a:gsLst>
            <a:lin ang="3000000" scaled="0"/>
          </a:gradFill>
          <a:ln>
            <a:noFill/>
          </a:ln>
          <a:effectLst>
            <a:outerShdw blurRad="165100" dist="38100" dir="2700000" sx="101000" sy="101000" algn="t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pic>
        <p:nvPicPr>
          <p:cNvPr id="4" name="Image 2">
            <a:extLst>
              <a:ext uri="{FF2B5EF4-FFF2-40B4-BE49-F238E27FC236}">
                <a16:creationId xmlns:a16="http://schemas.microsoft.com/office/drawing/2014/main" id="{2673596A-66CF-D63B-AAD0-2A8EA43EA2E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2594991" y="1567452"/>
            <a:ext cx="19589563" cy="11286702"/>
          </a:xfrm>
          <a:prstGeom prst="rect">
            <a:avLst/>
          </a:prstGeom>
        </p:spPr>
      </p:pic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F8E682AB-4C51-9351-5329-2820E25A366B}"/>
              </a:ext>
            </a:extLst>
          </p:cNvPr>
          <p:cNvSpPr/>
          <p:nvPr userDrawn="1"/>
        </p:nvSpPr>
        <p:spPr>
          <a:xfrm>
            <a:off x="1921105" y="979149"/>
            <a:ext cx="20544963" cy="12041472"/>
          </a:xfrm>
          <a:prstGeom prst="roundRect">
            <a:avLst>
              <a:gd name="adj" fmla="val 4099"/>
            </a:avLst>
          </a:prstGeom>
          <a:noFill/>
          <a:ln w="25400">
            <a:gradFill>
              <a:gsLst>
                <a:gs pos="0">
                  <a:schemeClr val="accent1">
                    <a:lumMod val="5000"/>
                    <a:lumOff val="95000"/>
                    <a:alpha val="39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7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6" name="Media Placeholder 11">
            <a:extLst>
              <a:ext uri="{FF2B5EF4-FFF2-40B4-BE49-F238E27FC236}">
                <a16:creationId xmlns:a16="http://schemas.microsoft.com/office/drawing/2014/main" id="{1557052E-6C30-1A00-5CF1-71E30F79C8CA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2701158" y="1692166"/>
            <a:ext cx="18929131" cy="10625958"/>
          </a:xfrm>
          <a:prstGeom prst="roundRect">
            <a:avLst>
              <a:gd name="adj" fmla="val 1678"/>
            </a:avLst>
          </a:prstGeom>
          <a:noFill/>
        </p:spPr>
        <p:txBody>
          <a:bodyPr/>
          <a:lstStyle>
            <a:lvl1pPr marL="0" indent="0">
              <a:buNone/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3287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40989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gradFill>
          <a:gsLst>
            <a:gs pos="0">
              <a:srgbClr val="0657B2"/>
            </a:gs>
            <a:gs pos="100000">
              <a:srgbClr val="1E075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7B5EEFF-2BB5-A52C-260D-554CFB7069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4387175" cy="2648295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2202B6-F7AE-4B3E-3EEE-7AD38C243F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88058" y="1041400"/>
            <a:ext cx="11658600" cy="1828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5000"/>
              </a:lnSpc>
              <a:buNone/>
              <a:defRPr lang="en-US" sz="15000" b="1" i="0" kern="0" spc="-75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D6E4B5D0-1A1D-7256-DDEF-FFD34D9EC1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88058" y="2921000"/>
            <a:ext cx="11658600" cy="1828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5000"/>
              </a:lnSpc>
              <a:buNone/>
              <a:defRPr lang="en-US" sz="15000" b="0" i="0" kern="0" spc="-75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58028D-48E9-F953-AF99-287F28B4BC9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70317" y="1041400"/>
            <a:ext cx="1828800" cy="1828800"/>
          </a:xfrm>
          <a:prstGeom prst="rect">
            <a:avLst/>
          </a:prstGeom>
        </p:spPr>
      </p:pic>
      <p:pic>
        <p:nvPicPr>
          <p:cNvPr id="3" name="Picture 2" descr="A purple object with light beams">
            <a:extLst>
              <a:ext uri="{FF2B5EF4-FFF2-40B4-BE49-F238E27FC236}">
                <a16:creationId xmlns:a16="http://schemas.microsoft.com/office/drawing/2014/main" id="{B95DBEA6-A735-B2EF-582C-219438B2AB0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322730" y="3835400"/>
            <a:ext cx="24387175" cy="955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952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045EE767-04FB-8F51-EEAF-BD14B6933979}"/>
              </a:ext>
            </a:extLst>
          </p:cNvPr>
          <p:cNvSpPr/>
          <p:nvPr userDrawn="1"/>
        </p:nvSpPr>
        <p:spPr>
          <a:xfrm>
            <a:off x="1143143" y="1143000"/>
            <a:ext cx="5334667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ADF1DEE8-9F0C-BB31-1360-9C3004DECCCD}"/>
              </a:ext>
            </a:extLst>
          </p:cNvPr>
          <p:cNvSpPr/>
          <p:nvPr userDrawn="1"/>
        </p:nvSpPr>
        <p:spPr>
          <a:xfrm>
            <a:off x="1143143" y="1143000"/>
            <a:ext cx="5334667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0B9D9174-12FF-9C28-25F8-E25F1E9EE0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093883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Demo title</a:t>
            </a:r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352801BD-1573-00A3-B1EC-19E2831948F6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1190624" y="2257425"/>
            <a:ext cx="22005925" cy="10364692"/>
          </a:xfrm>
          <a:prstGeom prst="roundRect">
            <a:avLst>
              <a:gd name="adj" fmla="val 3473"/>
            </a:avLst>
          </a:prstGeom>
          <a:noFill/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334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045EE767-04FB-8F51-EEAF-BD14B6933979}"/>
              </a:ext>
            </a:extLst>
          </p:cNvPr>
          <p:cNvSpPr/>
          <p:nvPr userDrawn="1"/>
        </p:nvSpPr>
        <p:spPr>
          <a:xfrm>
            <a:off x="1143143" y="1143000"/>
            <a:ext cx="5334667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ADF1DEE8-9F0C-BB31-1360-9C3004DECCCD}"/>
              </a:ext>
            </a:extLst>
          </p:cNvPr>
          <p:cNvSpPr/>
          <p:nvPr userDrawn="1"/>
        </p:nvSpPr>
        <p:spPr>
          <a:xfrm>
            <a:off x="1143143" y="1143000"/>
            <a:ext cx="5334667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0B9D9174-12FF-9C28-25F8-E25F1E9EE0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093883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Demo title</a:t>
            </a:r>
          </a:p>
        </p:txBody>
      </p:sp>
      <p:sp>
        <p:nvSpPr>
          <p:cNvPr id="5" name="Media Placeholder 11">
            <a:extLst>
              <a:ext uri="{FF2B5EF4-FFF2-40B4-BE49-F238E27FC236}">
                <a16:creationId xmlns:a16="http://schemas.microsoft.com/office/drawing/2014/main" id="{A5295C79-5CDC-F80C-3086-8B2B71595DA2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1190624" y="2257425"/>
            <a:ext cx="22005925" cy="10364692"/>
          </a:xfrm>
          <a:prstGeom prst="roundRect">
            <a:avLst>
              <a:gd name="adj" fmla="val 3473"/>
            </a:avLst>
          </a:prstGeom>
          <a:noFill/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8961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 lis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48ED571-A8AC-EED4-F2A9-9C2361D8AD61}"/>
              </a:ext>
            </a:extLst>
          </p:cNvPr>
          <p:cNvSpPr/>
          <p:nvPr userDrawn="1"/>
        </p:nvSpPr>
        <p:spPr>
          <a:xfrm>
            <a:off x="1140565" y="5359401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82C4E15-A127-94BF-30AA-731C7AFC004F}"/>
              </a:ext>
            </a:extLst>
          </p:cNvPr>
          <p:cNvSpPr/>
          <p:nvPr userDrawn="1"/>
        </p:nvSpPr>
        <p:spPr>
          <a:xfrm>
            <a:off x="1140565" y="7088189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7C6542C-4162-F7AC-EE60-48448EE2A733}"/>
              </a:ext>
            </a:extLst>
          </p:cNvPr>
          <p:cNvSpPr/>
          <p:nvPr userDrawn="1"/>
        </p:nvSpPr>
        <p:spPr>
          <a:xfrm>
            <a:off x="1140565" y="8816977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280668C-FC2C-D27B-6FB5-ECDBD9580455}"/>
              </a:ext>
            </a:extLst>
          </p:cNvPr>
          <p:cNvSpPr/>
          <p:nvPr userDrawn="1"/>
        </p:nvSpPr>
        <p:spPr>
          <a:xfrm>
            <a:off x="12577278" y="5359401"/>
            <a:ext cx="10634044" cy="14732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453BF1-87F1-27DE-9D90-05A37337BB1A}"/>
              </a:ext>
            </a:extLst>
          </p:cNvPr>
          <p:cNvSpPr/>
          <p:nvPr userDrawn="1"/>
        </p:nvSpPr>
        <p:spPr>
          <a:xfrm>
            <a:off x="12541990" y="7088189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EBF8327-C872-0E93-E2D2-27A336896A24}"/>
              </a:ext>
            </a:extLst>
          </p:cNvPr>
          <p:cNvSpPr/>
          <p:nvPr userDrawn="1"/>
        </p:nvSpPr>
        <p:spPr>
          <a:xfrm>
            <a:off x="12541990" y="8816977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accent1">
              <a:lumMod val="40000"/>
              <a:lumOff val="6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3F4C7B3C-B72F-E71C-75EC-24E4B5FB68A9}"/>
              </a:ext>
            </a:extLst>
          </p:cNvPr>
          <p:cNvSpPr/>
          <p:nvPr userDrawn="1"/>
        </p:nvSpPr>
        <p:spPr>
          <a:xfrm>
            <a:off x="9742118" y="1143000"/>
            <a:ext cx="13501788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EB4E0F6-3328-DEA1-E7B9-961A5D9B31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Feature list</a:t>
            </a:r>
          </a:p>
          <a:p>
            <a:pPr lvl="0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915ACDBC-FDC7-EC30-00B9-2168717D9A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4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6000" kern="0" spc="-12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6000">
              <a:solidFill>
                <a:schemeClr val="bg2"/>
              </a:solidFill>
            </a:endParaRPr>
          </a:p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430790F8-5B2B-8D04-94D0-9EE9487DE2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742118" y="1130302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16A860AA-AC62-C8E0-D0B9-8A40E86C58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41978" y="5626101"/>
            <a:ext cx="9866506" cy="939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36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36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8DC486F7-F10A-AD9A-6F53-B78C7A8EBF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946578" y="5626101"/>
            <a:ext cx="9866506" cy="939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36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36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2F1C0483-A6B1-5B26-9779-744BC2D352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41978" y="7353301"/>
            <a:ext cx="9866506" cy="939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36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36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892BD9C6-9EF1-E1E3-2276-75F6EA6F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946578" y="7353301"/>
            <a:ext cx="9866506" cy="939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36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36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C61C2BFE-95DB-DB7A-F2D9-2B272A4C829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41978" y="9080501"/>
            <a:ext cx="9866506" cy="939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36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36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666A24C5-A4FD-E14D-4173-3CA7279C139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946578" y="9080501"/>
            <a:ext cx="9866506" cy="939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36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This is a list item and can work as a bullet point</a:t>
            </a:r>
            <a:endParaRPr lang="en-US" sz="36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0824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8A08768-A8D1-56B8-9E72-F5247632A5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99059" y="1062934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9D36D911-7F66-D321-2E3E-25348A43CD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82971" y="1066799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2BB80305-533F-525A-2094-2BA8CC178E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3509" y="1103244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9D750292-3DAA-64F4-E346-058EF93A4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659835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1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909B5BC6-004B-406B-86ED-C0F664D767B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9059" y="1965759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22607F7F-1EAC-B2FA-AC82-78456EA42FF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82971" y="1969624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EDFEF231-B3A4-17F4-23CF-B712A4401D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699059" y="2875692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3FC7885F-D58E-D154-62B9-8314D6E34C2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82971" y="2879557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3206D664-9025-7588-3785-9B5127BB52D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99059" y="3785625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B1D64F4E-B2B1-F66D-F67B-35D740CF550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582971" y="3789490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DD90E18B-EA52-CF02-E309-052B974419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99059" y="4695558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35B5BBF1-8BFB-DADC-91A0-66BE29830F6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82971" y="4699423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D45D058E-B1E6-9724-7878-C61F5E2567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99059" y="5605491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6767140E-1887-CBD2-537F-0F89AA863F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2971" y="5609356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D2DAF6A0-18B6-8865-E352-FBD3DA7F675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99059" y="6515424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6C68D9E7-6D29-A137-DBFE-B0921598A1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82971" y="6519289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3B00CE70-CCD3-CF1B-8E6B-B04013BD71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99059" y="7425357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3AFF83DD-F4F2-57F9-7604-66A5BBAB302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2971" y="7429222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85159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 ">
            <a:extLst>
              <a:ext uri="{FF2B5EF4-FFF2-40B4-BE49-F238E27FC236}">
                <a16:creationId xmlns:a16="http://schemas.microsoft.com/office/drawing/2014/main" id="{3CB413BA-3930-FE82-88A0-EA5EB423C0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143" y="1758950"/>
            <a:ext cx="469810" cy="428625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7A6E8C-30E6-E108-955E-F0C2EFDA06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03385" y="2137336"/>
            <a:ext cx="17936337" cy="7026762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ts val="10800"/>
              </a:lnSpc>
              <a:buNone/>
              <a:defRPr lang="en-US" sz="10000" b="0" i="0" kern="0" spc="-400" dirty="0">
                <a:solidFill>
                  <a:schemeClr val="bg1"/>
                </a:solidFill>
                <a:latin typeface="Poppins" pitchFamily="2" charset="77"/>
                <a:ea typeface="Segoe Serif Regular" pitchFamily="34" charset="-122"/>
                <a:cs typeface="Poppins" pitchFamily="2" charset="77"/>
              </a:defRPr>
            </a:lvl1pPr>
          </a:lstStyle>
          <a:p>
            <a:pPr rtl="0"/>
            <a:r>
              <a:rPr lang="en-US" b="1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Aspire</a:t>
            </a:r>
            <a:r>
              <a:rPr lang="en-US" b="0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 provides tools, templates, and packages for building </a:t>
            </a:r>
            <a:r>
              <a:rPr lang="en-US" b="1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observable, production-ready distributed apps”</a:t>
            </a:r>
            <a:endParaRPr lang="en-US" sz="10000" b="0" i="0" u="none" strike="noStrike" kern="1200" baseline="0">
              <a:solidFill>
                <a:srgbClr val="FEFFFE"/>
              </a:solidFill>
              <a:latin typeface="Segoe UI Variable Display Semil" pitchFamily="2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24CF9D1-3CF4-0A00-E1E5-0844E60F73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13433" y="9392209"/>
            <a:ext cx="6370637" cy="45517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3200"/>
              </a:lnSpc>
              <a:buFont typeface="Arial" panose="020B0604020202020204" pitchFamily="34" charset="0"/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Inter Bold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Name and Last Name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54061D7-8326-61BE-3388-13713C1094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13433" y="9804194"/>
            <a:ext cx="6370637" cy="45517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3200"/>
              </a:lnSpc>
              <a:buFont typeface="Arial" panose="020B0604020202020204" pitchFamily="34" charset="0"/>
              <a:buNone/>
              <a:defRPr lang="en-US" sz="2400" b="0" i="0" kern="1200" dirty="0">
                <a:solidFill>
                  <a:schemeClr val="bg2"/>
                </a:solidFill>
                <a:latin typeface="Poppins" pitchFamily="2" charset="77"/>
                <a:ea typeface="Inter Bold" pitchFamily="34" charset="-122"/>
                <a:cs typeface="Inter Bold" pitchFamily="34" charset="-120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Title</a:t>
            </a:r>
            <a:endParaRPr lang="en-US" sz="20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97888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F721C38B-51F8-79EC-FF62-5740432510C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772D1574-194D-B474-FEAE-9BB4D2768E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D0B3522E-F107-3114-DC30-9254AF9DB98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5624512" y="3733800"/>
            <a:ext cx="13138150" cy="7466430"/>
          </a:xfrm>
          <a:prstGeom prst="roundRect">
            <a:avLst>
              <a:gd name="adj" fmla="val 1074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5235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ks tex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035FD5E-E87C-5F0E-6525-2753A1441636}"/>
              </a:ext>
            </a:extLst>
          </p:cNvPr>
          <p:cNvSpPr/>
          <p:nvPr userDrawn="1"/>
        </p:nvSpPr>
        <p:spPr>
          <a:xfrm>
            <a:off x="1140566" y="5892801"/>
            <a:ext cx="10923364" cy="5232399"/>
          </a:xfrm>
          <a:prstGeom prst="roundRect">
            <a:avLst>
              <a:gd name="adj" fmla="val 5374"/>
            </a:avLst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E543010-2055-8957-AC16-87A31FB3D446}"/>
              </a:ext>
            </a:extLst>
          </p:cNvPr>
          <p:cNvSpPr/>
          <p:nvPr userDrawn="1"/>
        </p:nvSpPr>
        <p:spPr>
          <a:xfrm>
            <a:off x="12313391" y="5892801"/>
            <a:ext cx="10923364" cy="5232399"/>
          </a:xfrm>
          <a:prstGeom prst="roundRect">
            <a:avLst>
              <a:gd name="adj" fmla="val 5374"/>
            </a:avLst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CEC0F15F-9100-CF2F-6834-FB4BDB7EC145}"/>
              </a:ext>
            </a:extLst>
          </p:cNvPr>
          <p:cNvSpPr/>
          <p:nvPr userDrawn="1"/>
        </p:nvSpPr>
        <p:spPr>
          <a:xfrm>
            <a:off x="1600400" y="6350000"/>
            <a:ext cx="10008851" cy="1574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2" name="Shape 7">
            <a:extLst>
              <a:ext uri="{FF2B5EF4-FFF2-40B4-BE49-F238E27FC236}">
                <a16:creationId xmlns:a16="http://schemas.microsoft.com/office/drawing/2014/main" id="{B15EAB5F-DCCB-E9A4-BEBC-F7BF145AF248}"/>
              </a:ext>
            </a:extLst>
          </p:cNvPr>
          <p:cNvSpPr/>
          <p:nvPr userDrawn="1"/>
        </p:nvSpPr>
        <p:spPr>
          <a:xfrm>
            <a:off x="12777797" y="6350000"/>
            <a:ext cx="10008851" cy="1574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6B0E8F4D-0FF3-EAD8-1EE9-74929D60E4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980ABE18-C5D9-A58B-B245-8FBB07D81E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38820D62-F47A-A083-D71D-D99A432421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21734" y="6283848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6000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60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6FD903A6-2D49-58E2-5118-71FC9FACA9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1734" y="7147448"/>
            <a:ext cx="7010400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48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48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48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D7EC7B8-F94E-EEB7-0148-5B7E7D9D98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695501" y="6283848"/>
            <a:ext cx="7863426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6000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60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62D4D0B6-D9C9-30E8-6C9B-7B73DEE960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695501" y="7147448"/>
            <a:ext cx="7010400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56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48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48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48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A9647C27-E69D-913D-98CB-477785E72B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11686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24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3CF8C0E6-A6AB-F33D-A8B6-8C48277D29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685453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24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3564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ks tex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0B189BF-1CC6-7389-95BF-5F38F0F0828B}"/>
              </a:ext>
            </a:extLst>
          </p:cNvPr>
          <p:cNvSpPr/>
          <p:nvPr userDrawn="1"/>
        </p:nvSpPr>
        <p:spPr>
          <a:xfrm>
            <a:off x="1140566" y="5892801"/>
            <a:ext cx="7191802" cy="5232399"/>
          </a:xfrm>
          <a:prstGeom prst="roundRect">
            <a:avLst>
              <a:gd name="adj" fmla="val 5374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47DDB54-DB54-E3D1-6112-A27B01550823}"/>
              </a:ext>
            </a:extLst>
          </p:cNvPr>
          <p:cNvSpPr/>
          <p:nvPr userDrawn="1"/>
        </p:nvSpPr>
        <p:spPr>
          <a:xfrm>
            <a:off x="8598641" y="5892801"/>
            <a:ext cx="7191802" cy="5232399"/>
          </a:xfrm>
          <a:prstGeom prst="roundRect">
            <a:avLst>
              <a:gd name="adj" fmla="val 5374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C5E7C83-8106-E9C1-0192-732198046405}"/>
              </a:ext>
            </a:extLst>
          </p:cNvPr>
          <p:cNvSpPr/>
          <p:nvPr userDrawn="1"/>
        </p:nvSpPr>
        <p:spPr>
          <a:xfrm>
            <a:off x="16056716" y="5892801"/>
            <a:ext cx="7191802" cy="5232399"/>
          </a:xfrm>
          <a:prstGeom prst="roundRect">
            <a:avLst>
              <a:gd name="adj" fmla="val 5374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12C595F4-B3F7-5E06-51AC-548372D7CFAF}"/>
              </a:ext>
            </a:extLst>
          </p:cNvPr>
          <p:cNvSpPr/>
          <p:nvPr userDrawn="1"/>
        </p:nvSpPr>
        <p:spPr>
          <a:xfrm>
            <a:off x="1600400" y="6350000"/>
            <a:ext cx="6287286" cy="1574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7" name="Shape 12">
            <a:extLst>
              <a:ext uri="{FF2B5EF4-FFF2-40B4-BE49-F238E27FC236}">
                <a16:creationId xmlns:a16="http://schemas.microsoft.com/office/drawing/2014/main" id="{F38E5D1D-B87D-B835-D533-FC7CB7F5B336}"/>
              </a:ext>
            </a:extLst>
          </p:cNvPr>
          <p:cNvSpPr/>
          <p:nvPr userDrawn="1"/>
        </p:nvSpPr>
        <p:spPr>
          <a:xfrm>
            <a:off x="16512064" y="6350000"/>
            <a:ext cx="6287286" cy="2438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B55218D8-9438-05C0-B609-5BF7A9AEA1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62126" y="6308811"/>
            <a:ext cx="6140138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6000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60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83B7E634-3F0C-B54C-EFCF-0FED89ACDB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62126" y="7322915"/>
            <a:ext cx="6140138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48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48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48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24" name="Text Placeholder 24">
            <a:extLst>
              <a:ext uri="{FF2B5EF4-FFF2-40B4-BE49-F238E27FC236}">
                <a16:creationId xmlns:a16="http://schemas.microsoft.com/office/drawing/2014/main" id="{67B74BF8-911F-42EF-3387-B7A181E443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62126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24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BAFDBD80-4720-E864-12C6-202C934DAF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25607" y="6308811"/>
            <a:ext cx="6140138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6000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60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ED897787-FF0B-A2A3-0F90-C7E052BCCA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25607" y="7322915"/>
            <a:ext cx="6140138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48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48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48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BA6A41FE-C805-D075-4FCE-AF62CA5F8AD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25607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24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AB60DAB6-79DF-2E12-7FD5-0CCA0778BA0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98645" y="7280877"/>
            <a:ext cx="6140138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8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48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Subtitle</a:t>
            </a:r>
            <a:endParaRPr lang="en-US" sz="48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FFAC78C2-3501-B585-EC26-AB4C513FC0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500658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10000" b="1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E7D0E3CC-8E1E-6D3F-FD71-363594381F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2858532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10000" b="0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0FF2144F-2DE7-9301-5221-382FC7FCDB0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0809" y="6308811"/>
            <a:ext cx="6140138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rtl="0"/>
            <a:r>
              <a:rPr lang="en-US" sz="6000" b="0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Item 1</a:t>
            </a:r>
            <a:endParaRPr lang="en-US" sz="60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ext Placeholder 24">
            <a:extLst>
              <a:ext uri="{FF2B5EF4-FFF2-40B4-BE49-F238E27FC236}">
                <a16:creationId xmlns:a16="http://schemas.microsoft.com/office/drawing/2014/main" id="{B491D105-7489-F35F-A411-9DCCB714ED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98070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400" b="0" i="0" u="none" strike="noStrike" kern="1200" baseline="0">
                <a:solidFill>
                  <a:srgbClr val="FEFFFE"/>
                </a:solidFill>
                <a:latin typeface="Segoe UI Variable Display Semib" pitchFamily="2" charset="0"/>
              </a:rPr>
              <a:t>Description</a:t>
            </a:r>
            <a:endParaRPr lang="en-US" sz="2400" b="0" i="0" u="none" strike="noStrike" kern="1200" baseline="0">
              <a:solidFill>
                <a:srgbClr val="FEFFFE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1697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AF7809FD-FD9E-C675-04BF-7AE0F6D7A7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D5392B90-4FCE-AF58-C25E-52C3854588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4C52D32-F83E-D81C-B202-C9AD725363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9913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1CE68035-5C66-16BC-0189-93A367333B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49966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5200"/>
              </a:lnSpc>
              <a:buNone/>
              <a:defRPr lang="en-US" sz="6200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6B31C36C-6914-30C5-3F1B-D1E583AB806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9914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04909924-8374-3E54-558E-59C018D0DF2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57803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1A458391-216E-C845-856C-2A4E798510C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67856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5200"/>
              </a:lnSpc>
              <a:buNone/>
              <a:defRPr lang="en-US" sz="6200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6FD2C17F-78EB-C99E-7B83-9664DD5F4A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57804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87204D81-F012-9492-CE1C-A2971FEDDAD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485742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6CCC77AF-444A-D86E-7572-EFF8B6390E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95795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5200"/>
              </a:lnSpc>
              <a:buNone/>
              <a:defRPr lang="en-US" sz="6200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4E46FA6F-2160-24B7-021B-9A07991B9E2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85743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71B7133A-23A4-0AD6-CE2B-4A52C054F60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203632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E4C9B303-6F54-1ECD-0DEF-CC04F2DF72E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213685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5200"/>
              </a:lnSpc>
              <a:buNone/>
              <a:defRPr lang="en-US" sz="6200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F9445E2C-3BBA-6FAA-783F-BBE16C2D29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203633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40487BBE-BE72-087D-7BAD-52C6794CBA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5931570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F82DE218-3924-5725-018E-C4DC95C3A0D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941623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5200"/>
              </a:lnSpc>
              <a:buNone/>
              <a:defRPr lang="en-US" sz="6200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3D249E77-8DB6-AE0D-ED70-3F3A2EF4E24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5931571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5E5A031A-E60C-495B-DAA2-327FA9B6D52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659508" y="7943354"/>
            <a:ext cx="3491894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E2FA7884-3D92-14BF-D759-0C98BDFE7D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669561" y="7032372"/>
            <a:ext cx="348184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5200"/>
              </a:lnSpc>
              <a:buNone/>
              <a:defRPr lang="en-US" sz="6200" b="1" i="0" kern="1200" dirty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Segoe UI Variable Semibold Display" pitchFamily="34" charset="-120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3D6EAA8B-2A11-3BCC-1EEE-C55751C4D2F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659509" y="8740532"/>
            <a:ext cx="3491894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1" i="0" u="none" strike="noStrike" kern="1200" baseline="0">
                <a:solidFill>
                  <a:srgbClr val="FEFFFE"/>
                </a:solidFill>
                <a:latin typeface="Segoe UI Variable Text Semibold" pitchFamily="2" charset="0"/>
              </a:rPr>
              <a:t>Tomorrow, AI becomes both a partner and a facilitator of the team, which mind melds their perspectives for faster shared vision to product.</a:t>
            </a:r>
          </a:p>
        </p:txBody>
      </p:sp>
    </p:spTree>
    <p:extLst>
      <p:ext uri="{BB962C8B-B14F-4D97-AF65-F5344CB8AC3E}">
        <p14:creationId xmlns:p14="http://schemas.microsoft.com/office/powerpoint/2010/main" val="174414567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 onl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DC24AF06-9E24-29B8-6CAD-503F1F6D1B7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CC4C3579-39BD-FD7E-6A30-B13AA43833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37FAA54B-2E67-1405-41E1-8BC64A2278D6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9359160" y="1104900"/>
            <a:ext cx="13887450" cy="11506200"/>
          </a:xfrm>
          <a:prstGeom prst="roundRect">
            <a:avLst>
              <a:gd name="adj" fmla="val 3505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09745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>
            <a:extLst>
              <a:ext uri="{FF2B5EF4-FFF2-40B4-BE49-F238E27FC236}">
                <a16:creationId xmlns:a16="http://schemas.microsoft.com/office/drawing/2014/main" id="{8CCBE980-1166-D64C-2757-75952975A306}"/>
              </a:ext>
            </a:extLst>
          </p:cNvPr>
          <p:cNvSpPr/>
          <p:nvPr userDrawn="1"/>
        </p:nvSpPr>
        <p:spPr>
          <a:xfrm>
            <a:off x="1143143" y="1143000"/>
            <a:ext cx="5334667" cy="11176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4E009DD-D72C-4B45-F63A-1FE205A080E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3658" y="5018767"/>
            <a:ext cx="7010400" cy="189009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>
                <a:solidFill>
                  <a:schemeClr val="bg1"/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rtl="0"/>
            <a:r>
              <a:rPr lang="en-US" sz="6000" b="1" i="0" u="none" strike="noStrike" kern="1200" baseline="0">
                <a:solidFill>
                  <a:srgbClr val="FEFFFE"/>
                </a:solidFill>
                <a:latin typeface="Segoe UI Variable Display" pitchFamily="2" charset="0"/>
              </a:rPr>
              <a:t>Demo title with just two or three lines</a:t>
            </a:r>
          </a:p>
        </p:txBody>
      </p:sp>
      <p:sp>
        <p:nvSpPr>
          <p:cNvPr id="4" name="Text Placeholder 19">
            <a:extLst>
              <a:ext uri="{FF2B5EF4-FFF2-40B4-BE49-F238E27FC236}">
                <a16:creationId xmlns:a16="http://schemas.microsoft.com/office/drawing/2014/main" id="{9AC83446-32E5-DE05-6E80-6BA7D80EE2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13658" y="6968729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3600"/>
              </a:lnSpc>
              <a:buNone/>
              <a:defRPr lang="en-US" sz="2800" b="0" i="0" kern="0" spc="-56" dirty="0">
                <a:solidFill>
                  <a:schemeClr val="tx2"/>
                </a:solidFill>
                <a:latin typeface="Aptos" panose="020B0004020202020204" pitchFamily="34" charset="0"/>
                <a:ea typeface="+mn-ea"/>
                <a:cs typeface="+mn-cs"/>
              </a:defRPr>
            </a:lvl1pPr>
          </a:lstStyle>
          <a:p>
            <a:pPr rtl="0"/>
            <a:r>
              <a:rPr lang="en-US" sz="28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Short list or description</a:t>
            </a: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AB42CAD9-06F1-08CF-1BDC-B4B1C7C1A92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13658" y="3274791"/>
            <a:ext cx="7010400" cy="3955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rtl="0"/>
            <a:r>
              <a:rPr lang="en-US" sz="2000" b="0" i="0" u="none" strike="noStrike" kern="1200" baseline="0">
                <a:solidFill>
                  <a:srgbClr val="969696"/>
                </a:solidFill>
                <a:latin typeface="Segoe UI Variable Text Semibold" pitchFamily="2" charset="0"/>
              </a:rPr>
              <a:t>Public Preview / Q2 2025</a:t>
            </a:r>
            <a:endParaRPr lang="en-US" sz="2000" b="0" i="0" u="none" strike="noStrike" kern="1200" baseline="0">
              <a:solidFill>
                <a:srgbClr val="969696"/>
              </a:solidFill>
              <a:latin typeface="Calibri" panose="020F0502020204030204" pitchFamily="34" charset="0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A044043-3763-4FD2-DBC5-3CE97B6763F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0544175" y="1143000"/>
            <a:ext cx="12687300" cy="11315700"/>
          </a:xfrm>
          <a:prstGeom prst="roundRect">
            <a:avLst>
              <a:gd name="adj" fmla="val 3536"/>
            </a:avLst>
          </a:prstGeom>
          <a:noFill/>
          <a:ln w="38100">
            <a:gradFill>
              <a:gsLst>
                <a:gs pos="0">
                  <a:schemeClr val="accent3"/>
                </a:gs>
                <a:gs pos="32000">
                  <a:schemeClr val="accent6"/>
                </a:gs>
                <a:gs pos="65000">
                  <a:srgbClr val="8853F0"/>
                </a:gs>
                <a:gs pos="100000">
                  <a:schemeClr val="accent1"/>
                </a:gs>
              </a:gsLst>
              <a:lin ang="3000000" scaled="0"/>
            </a:gradFill>
          </a:ln>
          <a:effectLst>
            <a:glow rad="254000">
              <a:schemeClr val="accent4">
                <a:alpha val="9137"/>
              </a:schemeClr>
            </a:glo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>
              <a:defRPr lang="en-US" sz="1800" b="0" i="0" dirty="0">
                <a:latin typeface="Poppins" pitchFamily="2" charset="77"/>
              </a:defRPr>
            </a:lvl1pPr>
          </a:lstStyle>
          <a:p>
            <a:pPr marL="0"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420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 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48ED571-A8AC-EED4-F2A9-9C2361D8AD61}"/>
              </a:ext>
            </a:extLst>
          </p:cNvPr>
          <p:cNvSpPr/>
          <p:nvPr userDrawn="1"/>
        </p:nvSpPr>
        <p:spPr>
          <a:xfrm>
            <a:off x="1140565" y="5359401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82C4E15-A127-94BF-30AA-731C7AFC004F}"/>
              </a:ext>
            </a:extLst>
          </p:cNvPr>
          <p:cNvSpPr/>
          <p:nvPr userDrawn="1"/>
        </p:nvSpPr>
        <p:spPr>
          <a:xfrm>
            <a:off x="1140565" y="7088189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7C6542C-4162-F7AC-EE60-48448EE2A733}"/>
              </a:ext>
            </a:extLst>
          </p:cNvPr>
          <p:cNvSpPr/>
          <p:nvPr userDrawn="1"/>
        </p:nvSpPr>
        <p:spPr>
          <a:xfrm>
            <a:off x="1140565" y="8816977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280668C-FC2C-D27B-6FB5-ECDBD9580455}"/>
              </a:ext>
            </a:extLst>
          </p:cNvPr>
          <p:cNvSpPr/>
          <p:nvPr userDrawn="1"/>
        </p:nvSpPr>
        <p:spPr>
          <a:xfrm>
            <a:off x="12577278" y="5359401"/>
            <a:ext cx="10634044" cy="14732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453BF1-87F1-27DE-9D90-05A37337BB1A}"/>
              </a:ext>
            </a:extLst>
          </p:cNvPr>
          <p:cNvSpPr/>
          <p:nvPr userDrawn="1"/>
        </p:nvSpPr>
        <p:spPr>
          <a:xfrm>
            <a:off x="12541990" y="7088189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EBF8327-C872-0E93-E2D2-27A336896A24}"/>
              </a:ext>
            </a:extLst>
          </p:cNvPr>
          <p:cNvSpPr/>
          <p:nvPr userDrawn="1"/>
        </p:nvSpPr>
        <p:spPr>
          <a:xfrm>
            <a:off x="12541990" y="8816977"/>
            <a:ext cx="10669333" cy="1473200"/>
          </a:xfrm>
          <a:prstGeom prst="roundRect">
            <a:avLst>
              <a:gd name="adj" fmla="val 189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3F4C7B3C-B72F-E71C-75EC-24E4B5FB68A9}"/>
              </a:ext>
            </a:extLst>
          </p:cNvPr>
          <p:cNvSpPr/>
          <p:nvPr userDrawn="1"/>
        </p:nvSpPr>
        <p:spPr>
          <a:xfrm>
            <a:off x="9742118" y="1143000"/>
            <a:ext cx="13501788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EB4E0F6-3328-DEA1-E7B9-961A5D9B31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Feature list</a:t>
            </a:r>
          </a:p>
          <a:p>
            <a:pPr lvl="0"/>
            <a:endParaRPr lang="en-US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915ACDBC-FDC7-EC30-00B9-2168717D9A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430790F8-5B2B-8D04-94D0-9EE9487DE2E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742118" y="1130302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66E0BB8-22F5-6289-86C1-E929C60F3A8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42075" y="5801251"/>
            <a:ext cx="9866312" cy="589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0C22135-2533-7ABF-F6AB-357B7DF7F20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42075" y="7521562"/>
            <a:ext cx="9866312" cy="589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31F06BD1-1213-36A3-AAAF-D170FD7CC00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42075" y="9257372"/>
            <a:ext cx="9866312" cy="589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A6B7160B-D15F-D172-B25C-0E9EE63BBCE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948828" y="5816749"/>
            <a:ext cx="9866312" cy="589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34F3F99-C798-FAD5-78E1-99DA5F2A38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948828" y="7521562"/>
            <a:ext cx="9866312" cy="589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251E807B-C260-B492-A3DC-AE0C3E629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948828" y="9257372"/>
            <a:ext cx="9866312" cy="589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latin typeface="Aptos" panose="020B0004020202020204" pitchFamily="34" charset="0"/>
              </a:defRPr>
            </a:lvl1pPr>
            <a:lvl2pPr>
              <a:defRPr>
                <a:latin typeface="Aptos" panose="020B0004020202020204" pitchFamily="34" charset="0"/>
              </a:defRPr>
            </a:lvl2pPr>
            <a:lvl3pPr>
              <a:defRPr>
                <a:latin typeface="Aptos" panose="020B0004020202020204" pitchFamily="34" charset="0"/>
              </a:defRPr>
            </a:lvl3pPr>
            <a:lvl4pPr>
              <a:defRPr>
                <a:latin typeface="Aptos" panose="020B0004020202020204" pitchFamily="34" charset="0"/>
              </a:defRPr>
            </a:lvl4pPr>
            <a:lvl5pPr>
              <a:defRPr>
                <a:latin typeface="Aptos" panose="020B0004020202020204" pitchFamily="34" charset="0"/>
              </a:defRPr>
            </a:lvl5pPr>
          </a:lstStyle>
          <a:p>
            <a:pPr lvl="0"/>
            <a:r>
              <a:rPr lang="en-US"/>
              <a:t>This is a list item and can work as a bullet point</a:t>
            </a:r>
          </a:p>
        </p:txBody>
      </p:sp>
    </p:spTree>
    <p:extLst>
      <p:ext uri="{BB962C8B-B14F-4D97-AF65-F5344CB8AC3E}">
        <p14:creationId xmlns:p14="http://schemas.microsoft.com/office/powerpoint/2010/main" val="38953065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FDB64B77-E38D-1ACA-5A15-6809BD7C672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23701" y="4219279"/>
            <a:ext cx="7010400" cy="1890091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6000" b="0" i="0" kern="0" spc="-120">
                <a:solidFill>
                  <a:schemeClr val="bg1"/>
                </a:solidFill>
                <a:latin typeface="Poppins" pitchFamily="2" charset="77"/>
                <a:ea typeface="Segoe UI Variable Display Bold" pitchFamily="34" charset="-122"/>
                <a:cs typeface="Segoe UI Variable Display Bold" pitchFamily="34" charset="-12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6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0" cap="none" spc="-12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GitHub Copilot </a:t>
            </a:r>
            <a:br>
              <a:rPr kumimoji="0" lang="en-US" sz="6000" b="1" i="0" u="none" strike="noStrike" kern="0" cap="none" spc="-12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</a:br>
            <a:r>
              <a:rPr kumimoji="0" lang="en-US" sz="6000" b="1" i="0" u="none" strike="noStrike" kern="0" cap="none" spc="-120" normalizeH="0" baseline="0" noProof="0">
                <a:ln>
                  <a:noFill/>
                </a:ln>
                <a:effectLst/>
                <a:uLnTx/>
                <a:uFillTx/>
                <a:latin typeface="Segoe UI Variable Display" pitchFamily="2" charset="0"/>
                <a:ea typeface="Segoe UI Variable Display Bold" pitchFamily="34" charset="-122"/>
                <a:cs typeface="Segoe UI Variable Display Bold" pitchFamily="34" charset="-120"/>
              </a:rPr>
              <a:t>app modernization</a:t>
            </a:r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EB6A5054-BEC7-5A53-61D2-95395DD6A0C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153845" y="6472055"/>
            <a:ext cx="7010400" cy="403814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3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800" b="0" i="0" kern="0" spc="-56">
                <a:solidFill>
                  <a:schemeClr val="bg2"/>
                </a:solidFill>
                <a:latin typeface="Aptos" panose="020B0004020202020204" pitchFamily="34" charset="0"/>
                <a:ea typeface="+mn-ea"/>
                <a:cs typeface="+mn-cs"/>
              </a:defRPr>
            </a:lvl1pPr>
          </a:lstStyle>
          <a:p>
            <a:pPr rtl="0"/>
            <a:r>
              <a:rPr lang="en-US" sz="28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Single entry point for code assessments, dependency updates, and remediation</a:t>
            </a:r>
          </a:p>
          <a:p>
            <a:pPr rtl="0"/>
            <a:endParaRPr lang="en-US" sz="2800" b="0" i="0" u="none" strike="noStrike" kern="1200" baseline="0">
              <a:solidFill>
                <a:srgbClr val="969696"/>
              </a:solidFill>
              <a:latin typeface="Segoe UI Variable Display Semib" pitchFamily="2" charset="0"/>
            </a:endParaRPr>
          </a:p>
          <a:p>
            <a:pPr rtl="0"/>
            <a:r>
              <a:rPr lang="en-US" sz="28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Generates and executes update plans automatically</a:t>
            </a:r>
          </a:p>
          <a:p>
            <a:pPr rtl="0"/>
            <a:endParaRPr lang="en-US" sz="2800" b="0" i="0" u="none" strike="noStrike" kern="1200" baseline="0">
              <a:solidFill>
                <a:srgbClr val="969696"/>
              </a:solidFill>
              <a:latin typeface="Segoe UI Variable Display Semib" pitchFamily="2" charset="0"/>
            </a:endParaRPr>
          </a:p>
          <a:p>
            <a:pPr rtl="0"/>
            <a:r>
              <a:rPr lang="en-US" sz="2800" b="0" i="0" u="none" strike="noStrike" kern="1200" baseline="0">
                <a:solidFill>
                  <a:srgbClr val="969696"/>
                </a:solidFill>
                <a:latin typeface="Segoe UI Variable Display Semib" pitchFamily="2" charset="0"/>
              </a:rPr>
              <a:t>Gives you full visibility, control and clear summary of change</a:t>
            </a:r>
          </a:p>
          <a:p>
            <a:pPr rtl="0"/>
            <a:endParaRPr lang="en-US" sz="2800" b="0" i="0" u="none" strike="noStrike" kern="1200" baseline="0">
              <a:solidFill>
                <a:srgbClr val="969696"/>
              </a:solidFill>
              <a:latin typeface="Segoe UI Variable Display Semib" pitchFamily="2" charset="0"/>
            </a:endParaRPr>
          </a:p>
          <a:p>
            <a:pPr rtl="0"/>
            <a:endParaRPr lang="en-US" sz="2800" b="0" i="0" u="none" strike="noStrike" kern="1200" baseline="0">
              <a:solidFill>
                <a:srgbClr val="969696"/>
              </a:solidFill>
              <a:latin typeface="Segoe UI Variable Display Semib" pitchFamily="2" charset="0"/>
            </a:endParaRPr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D7D85207-8BBB-CCE1-CB12-F932B4FFD4BB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0544175" y="1143000"/>
            <a:ext cx="12687300" cy="11315700"/>
          </a:xfrm>
          <a:prstGeom prst="roundRect">
            <a:avLst>
              <a:gd name="adj" fmla="val 3536"/>
            </a:avLst>
          </a:prstGeom>
          <a:noFill/>
          <a:ln w="38100">
            <a:gradFill>
              <a:gsLst>
                <a:gs pos="0">
                  <a:schemeClr val="accent3"/>
                </a:gs>
                <a:gs pos="32000">
                  <a:schemeClr val="accent6"/>
                </a:gs>
                <a:gs pos="65000">
                  <a:srgbClr val="8853F0"/>
                </a:gs>
                <a:gs pos="100000">
                  <a:schemeClr val="accent1"/>
                </a:gs>
              </a:gsLst>
              <a:lin ang="3000000" scaled="0"/>
            </a:gradFill>
          </a:ln>
          <a:effectLst>
            <a:glow rad="254000">
              <a:schemeClr val="accent4">
                <a:alpha val="9137"/>
              </a:schemeClr>
            </a:glo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>
              <a:defRPr lang="en-US" sz="1800" b="0" i="0" dirty="0">
                <a:latin typeface="Poppins" pitchFamily="2" charset="77"/>
              </a:defRPr>
            </a:lvl1pPr>
          </a:lstStyle>
          <a:p>
            <a:pPr marL="0"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25640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viz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3C71A080-C5F7-3D7A-CE3C-8281DA88A2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43F615C3-0D3D-64FB-B1F4-704B554DD1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6000">
              <a:solidFill>
                <a:schemeClr val="bg2"/>
              </a:solidFill>
            </a:endParaRP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97AA0460-DB38-3D50-3176-C8BB61D7DF5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13657" y="5515934"/>
            <a:ext cx="7037307" cy="156815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Ask questions to deepen your knowledge, synthesize the information you gather, and tell compelling stories. Your contributions will be informed, impactful, and valuable.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1F1761AC-6860-62E8-20FB-998D7529F2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3610" y="4751422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D59D7466-0AEC-D4BB-517D-FD4ECFC287CE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>
            <a:off x="1158081" y="7734300"/>
            <a:ext cx="22071012" cy="4914900"/>
          </a:xfrm>
          <a:prstGeom prst="roundRect">
            <a:avLst>
              <a:gd name="adj" fmla="val 6783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9550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1461B076-F1DB-DF34-533D-41856753CE9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447640" y="7986983"/>
            <a:ext cx="3491894" cy="515397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Speaker name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2CB1C28C-300D-5125-D7BA-B821E0A0C1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447640" y="8529594"/>
            <a:ext cx="3491894" cy="515397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3600" kern="0" spc="-72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Title</a:t>
            </a:r>
            <a:endParaRPr lang="en-US" sz="3600"/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2D8E83FC-57E6-CD17-53A7-855EBA7C0C7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499722" y="4335461"/>
            <a:ext cx="3387728" cy="3387728"/>
          </a:xfrm>
          <a:prstGeom prst="ellipse">
            <a:avLst/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24636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6D34A49-E8B2-6533-BACD-DDD9E5B86722}"/>
              </a:ext>
            </a:extLst>
          </p:cNvPr>
          <p:cNvCxnSpPr>
            <a:cxnSpLocks/>
          </p:cNvCxnSpPr>
          <p:nvPr userDrawn="1"/>
        </p:nvCxnSpPr>
        <p:spPr>
          <a:xfrm>
            <a:off x="1136790" y="6232357"/>
            <a:ext cx="2135136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F7B5F278-8B80-F414-CEAD-B40CBB54EF63}"/>
              </a:ext>
            </a:extLst>
          </p:cNvPr>
          <p:cNvSpPr/>
          <p:nvPr userDrawn="1"/>
        </p:nvSpPr>
        <p:spPr>
          <a:xfrm>
            <a:off x="1136790" y="6121400"/>
            <a:ext cx="203200" cy="2032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0DBECD-5629-6082-6EBB-F5B15437DC5F}"/>
              </a:ext>
            </a:extLst>
          </p:cNvPr>
          <p:cNvSpPr/>
          <p:nvPr userDrawn="1"/>
        </p:nvSpPr>
        <p:spPr>
          <a:xfrm>
            <a:off x="4722983" y="6121400"/>
            <a:ext cx="203200" cy="2032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236D392-42AF-BDF4-01D5-A1F418C7BBA6}"/>
              </a:ext>
            </a:extLst>
          </p:cNvPr>
          <p:cNvSpPr/>
          <p:nvPr userDrawn="1"/>
        </p:nvSpPr>
        <p:spPr>
          <a:xfrm>
            <a:off x="8309176" y="6121400"/>
            <a:ext cx="203200" cy="2032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BC77707-EF41-7588-5F2B-F8D966D2B090}"/>
              </a:ext>
            </a:extLst>
          </p:cNvPr>
          <p:cNvSpPr/>
          <p:nvPr userDrawn="1"/>
        </p:nvSpPr>
        <p:spPr>
          <a:xfrm>
            <a:off x="11895369" y="6121400"/>
            <a:ext cx="203200" cy="2032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4935974-7A27-0EAF-F65E-9CD1EF64F995}"/>
              </a:ext>
            </a:extLst>
          </p:cNvPr>
          <p:cNvSpPr/>
          <p:nvPr userDrawn="1"/>
        </p:nvSpPr>
        <p:spPr>
          <a:xfrm>
            <a:off x="15481562" y="6121400"/>
            <a:ext cx="203200" cy="2032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5ACF488-2BD4-FACB-396D-4D3924CEAC4B}"/>
              </a:ext>
            </a:extLst>
          </p:cNvPr>
          <p:cNvSpPr/>
          <p:nvPr userDrawn="1"/>
        </p:nvSpPr>
        <p:spPr>
          <a:xfrm>
            <a:off x="19067756" y="6121400"/>
            <a:ext cx="203200" cy="2032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1D5F0C3D-DBD0-7AD6-5CEA-147A6FFEC4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Project title</a:t>
            </a:r>
          </a:p>
          <a:p>
            <a:pPr lvl="0"/>
            <a:endParaRPr lang="en-US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068E72C3-BCA1-0293-4B72-E3392DFFDE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Roadmap</a:t>
            </a:r>
            <a:endParaRPr lang="en-US" sz="6000">
              <a:solidFill>
                <a:schemeClr val="bg2"/>
              </a:solidFill>
            </a:endParaRPr>
          </a:p>
          <a:p>
            <a:pPr lvl="0"/>
            <a:endParaRPr lang="en-US"/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7EE96189-8D1F-E245-1F6B-0BAB4B610A7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42118" y="1130302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50E778-2646-7DE1-F70C-32E5060E4F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28213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78F2FC8-6C39-E2F6-5B4A-08B50CFA370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8215" y="7255585"/>
            <a:ext cx="3366089" cy="107473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18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9F066E0-91B7-2498-04ED-A26B3EE783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15474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0" name="Text Placeholder 37">
            <a:extLst>
              <a:ext uri="{FF2B5EF4-FFF2-40B4-BE49-F238E27FC236}">
                <a16:creationId xmlns:a16="http://schemas.microsoft.com/office/drawing/2014/main" id="{04F12F72-B4AC-01C9-E59E-A334BE5B53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15476" y="7255585"/>
            <a:ext cx="3366089" cy="107473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18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4992439-7519-A93F-0602-FE954DF166E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02736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2" name="Text Placeholder 37">
            <a:extLst>
              <a:ext uri="{FF2B5EF4-FFF2-40B4-BE49-F238E27FC236}">
                <a16:creationId xmlns:a16="http://schemas.microsoft.com/office/drawing/2014/main" id="{0C9624DA-3D54-50F6-FBD0-315DD7D7C3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02738" y="7255585"/>
            <a:ext cx="3366089" cy="107473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18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C4A15BA1-6F75-5848-0BE5-9972EB528DF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789997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4" name="Text Placeholder 37">
            <a:extLst>
              <a:ext uri="{FF2B5EF4-FFF2-40B4-BE49-F238E27FC236}">
                <a16:creationId xmlns:a16="http://schemas.microsoft.com/office/drawing/2014/main" id="{73272E5A-2D67-2FEC-5889-9532103D246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789999" y="7255585"/>
            <a:ext cx="3366089" cy="107473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18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38CC13D9-910F-E88A-80F3-A1CE25C93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377259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6" name="Text Placeholder 37">
            <a:extLst>
              <a:ext uri="{FF2B5EF4-FFF2-40B4-BE49-F238E27FC236}">
                <a16:creationId xmlns:a16="http://schemas.microsoft.com/office/drawing/2014/main" id="{66D8D300-B95C-750F-BFB5-1D2B8AAB2E4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377261" y="7255585"/>
            <a:ext cx="3366089" cy="107473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18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178A6E13-DFF2-3D21-D580-85A75DD2580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8964520" y="6791157"/>
            <a:ext cx="3557059" cy="4402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lvl="0"/>
            <a:r>
              <a:rPr lang="en-US"/>
              <a:t>Month</a:t>
            </a:r>
          </a:p>
        </p:txBody>
      </p:sp>
      <p:sp>
        <p:nvSpPr>
          <p:cNvPr id="48" name="Text Placeholder 37">
            <a:extLst>
              <a:ext uri="{FF2B5EF4-FFF2-40B4-BE49-F238E27FC236}">
                <a16:creationId xmlns:a16="http://schemas.microsoft.com/office/drawing/2014/main" id="{F8E9ED62-697A-439E-557F-3829257383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964522" y="7255585"/>
            <a:ext cx="3366089" cy="107473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 b="0" i="0">
                <a:solidFill>
                  <a:schemeClr val="bg1"/>
                </a:solidFill>
                <a:latin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buNone/>
            </a:pPr>
            <a:r>
              <a:rPr lang="en-US" sz="18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Detail of milestone happening at this point in time. Three or four lines are ideal.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49" name="Text Placeholder 19">
            <a:extLst>
              <a:ext uri="{FF2B5EF4-FFF2-40B4-BE49-F238E27FC236}">
                <a16:creationId xmlns:a16="http://schemas.microsoft.com/office/drawing/2014/main" id="{0111D9F3-0960-E05F-ABD5-D89EBDDDB7E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40245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0" name="Text Placeholder 19">
            <a:extLst>
              <a:ext uri="{FF2B5EF4-FFF2-40B4-BE49-F238E27FC236}">
                <a16:creationId xmlns:a16="http://schemas.microsoft.com/office/drawing/2014/main" id="{241F2E50-5A5E-851C-A57A-DE106226567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587313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1" name="Text Placeholder 19">
            <a:extLst>
              <a:ext uri="{FF2B5EF4-FFF2-40B4-BE49-F238E27FC236}">
                <a16:creationId xmlns:a16="http://schemas.microsoft.com/office/drawing/2014/main" id="{B81E9B62-337A-7D2A-401E-01F56200D93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134381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2" name="Text Placeholder 19">
            <a:extLst>
              <a:ext uri="{FF2B5EF4-FFF2-40B4-BE49-F238E27FC236}">
                <a16:creationId xmlns:a16="http://schemas.microsoft.com/office/drawing/2014/main" id="{9C98AB01-F218-3028-A599-951ABD13A41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1681449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3" name="Text Placeholder 19">
            <a:extLst>
              <a:ext uri="{FF2B5EF4-FFF2-40B4-BE49-F238E27FC236}">
                <a16:creationId xmlns:a16="http://schemas.microsoft.com/office/drawing/2014/main" id="{EA0D7CEB-BCF8-88CA-1AEF-45FD42E8189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5349098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  <p:sp>
        <p:nvSpPr>
          <p:cNvPr id="54" name="Text Placeholder 19">
            <a:extLst>
              <a:ext uri="{FF2B5EF4-FFF2-40B4-BE49-F238E27FC236}">
                <a16:creationId xmlns:a16="http://schemas.microsoft.com/office/drawing/2014/main" id="{4FAEA102-F667-DDD3-BA2C-B99E7C63528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8896166" y="5000538"/>
            <a:ext cx="2249465" cy="63820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Milestone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352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lock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E72801E-F3B3-76DA-DC57-0276D87F411E}"/>
              </a:ext>
            </a:extLst>
          </p:cNvPr>
          <p:cNvSpPr/>
          <p:nvPr userDrawn="1"/>
        </p:nvSpPr>
        <p:spPr>
          <a:xfrm>
            <a:off x="10105383" y="2998788"/>
            <a:ext cx="4176282" cy="58166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CAB2535-986A-5928-8411-E031B3B9FCD9}"/>
              </a:ext>
            </a:extLst>
          </p:cNvPr>
          <p:cNvSpPr/>
          <p:nvPr userDrawn="1"/>
        </p:nvSpPr>
        <p:spPr>
          <a:xfrm>
            <a:off x="1147121" y="2998788"/>
            <a:ext cx="4176282" cy="58166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C08EA4F-2695-1A87-B2B8-81F4665F4732}"/>
              </a:ext>
            </a:extLst>
          </p:cNvPr>
          <p:cNvSpPr/>
          <p:nvPr userDrawn="1"/>
        </p:nvSpPr>
        <p:spPr>
          <a:xfrm>
            <a:off x="19063646" y="2998788"/>
            <a:ext cx="4176282" cy="58166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A145E20-1E13-6952-0928-996DC519DB15}"/>
              </a:ext>
            </a:extLst>
          </p:cNvPr>
          <p:cNvSpPr/>
          <p:nvPr userDrawn="1"/>
        </p:nvSpPr>
        <p:spPr>
          <a:xfrm>
            <a:off x="12341966" y="9118600"/>
            <a:ext cx="10897962" cy="34544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624B87D-76EF-DD8B-D625-EF95FFBCDAD7}"/>
              </a:ext>
            </a:extLst>
          </p:cNvPr>
          <p:cNvSpPr/>
          <p:nvPr userDrawn="1"/>
        </p:nvSpPr>
        <p:spPr>
          <a:xfrm>
            <a:off x="1140566" y="9118600"/>
            <a:ext cx="10897962" cy="3454400"/>
          </a:xfrm>
          <a:prstGeom prst="roundRect">
            <a:avLst>
              <a:gd name="adj" fmla="val 4009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19FA051-30FB-12EF-1A3B-5420FDB3E061}"/>
              </a:ext>
            </a:extLst>
          </p:cNvPr>
          <p:cNvSpPr/>
          <p:nvPr userDrawn="1"/>
        </p:nvSpPr>
        <p:spPr>
          <a:xfrm>
            <a:off x="5633396" y="2998788"/>
            <a:ext cx="4176282" cy="2755900"/>
          </a:xfrm>
          <a:prstGeom prst="roundRect">
            <a:avLst>
              <a:gd name="adj" fmla="val 4527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269B9BA-693D-5C29-4793-E9AD1BCB8FC6}"/>
              </a:ext>
            </a:extLst>
          </p:cNvPr>
          <p:cNvSpPr/>
          <p:nvPr userDrawn="1"/>
        </p:nvSpPr>
        <p:spPr>
          <a:xfrm>
            <a:off x="5633396" y="6056313"/>
            <a:ext cx="4176282" cy="2755900"/>
          </a:xfrm>
          <a:prstGeom prst="roundRect">
            <a:avLst>
              <a:gd name="adj" fmla="val 4527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C80E795-7FC8-D097-4D94-EA50BB0EBAD6}"/>
              </a:ext>
            </a:extLst>
          </p:cNvPr>
          <p:cNvSpPr/>
          <p:nvPr userDrawn="1"/>
        </p:nvSpPr>
        <p:spPr>
          <a:xfrm>
            <a:off x="14591658" y="2998788"/>
            <a:ext cx="4176282" cy="2755900"/>
          </a:xfrm>
          <a:prstGeom prst="roundRect">
            <a:avLst>
              <a:gd name="adj" fmla="val 4527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BE580C-645A-54F5-6552-2C604B78D514}"/>
              </a:ext>
            </a:extLst>
          </p:cNvPr>
          <p:cNvSpPr/>
          <p:nvPr userDrawn="1"/>
        </p:nvSpPr>
        <p:spPr>
          <a:xfrm>
            <a:off x="14591658" y="6056313"/>
            <a:ext cx="4176282" cy="2755900"/>
          </a:xfrm>
          <a:prstGeom prst="roundRect">
            <a:avLst>
              <a:gd name="adj" fmla="val 4527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solidFill>
                <a:schemeClr val="bg1"/>
              </a:solidFill>
              <a:latin typeface="Poppins" pitchFamily="2" charset="77"/>
            </a:endParaRP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A2D71D46-4A53-319E-4638-A67D5C687F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3509" y="1103244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4400"/>
              </a:lnSpc>
              <a:buNone/>
            </a:pPr>
            <a:r>
              <a:rPr lang="en-US" sz="3600" kern="0" spc="-72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3600">
              <a:solidFill>
                <a:schemeClr val="bg2"/>
              </a:solidFill>
            </a:endParaRP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133FB886-FF57-19AF-0A4D-7E0F975251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659835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1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86ABE97-4550-BB35-04CE-50B646433E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08863" y="3423965"/>
            <a:ext cx="3455024" cy="43973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Visual Studio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A795EA2-9A65-1A47-5947-81E6A1749E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08863" y="4077107"/>
            <a:ext cx="3455024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2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2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2000">
              <a:solidFill>
                <a:schemeClr val="bg2"/>
              </a:solidFill>
            </a:endParaRP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B7620F3-B2C0-B194-DEA0-149CE70654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96971" y="3423965"/>
            <a:ext cx="3518818" cy="43973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GitHub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628C123C-C80D-CEA8-6BA1-E968024294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996971" y="4077107"/>
            <a:ext cx="3518818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2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2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2000">
              <a:solidFill>
                <a:schemeClr val="bg2"/>
              </a:solidFill>
            </a:endParaRP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A9DA79F8-4CAE-1EC4-9373-75963FEE1E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996971" y="6418374"/>
            <a:ext cx="3518818" cy="43973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Azure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1EE84F26-DA6E-E86D-60BB-B8034F5592E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96971" y="7071516"/>
            <a:ext cx="3518818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bg2"/>
              </a:solidFill>
            </a:endParaRPr>
          </a:p>
        </p:txBody>
      </p:sp>
      <p:sp>
        <p:nvSpPr>
          <p:cNvPr id="41" name="Text Placeholder 11">
            <a:extLst>
              <a:ext uri="{FF2B5EF4-FFF2-40B4-BE49-F238E27FC236}">
                <a16:creationId xmlns:a16="http://schemas.microsoft.com/office/drawing/2014/main" id="{BB3A2383-F830-07D8-0764-C882357FB82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418246" y="3423965"/>
            <a:ext cx="3518818" cy="43973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VS Code</a:t>
            </a:r>
          </a:p>
        </p:txBody>
      </p:sp>
      <p:sp>
        <p:nvSpPr>
          <p:cNvPr id="42" name="Text Placeholder 11">
            <a:extLst>
              <a:ext uri="{FF2B5EF4-FFF2-40B4-BE49-F238E27FC236}">
                <a16:creationId xmlns:a16="http://schemas.microsoft.com/office/drawing/2014/main" id="{7859223D-E906-7E6E-E267-7B1ED056B7E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418246" y="4077106"/>
            <a:ext cx="3518818" cy="18011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bg2"/>
              </a:solidFill>
            </a:endParaRPr>
          </a:p>
        </p:txBody>
      </p:sp>
      <p:sp>
        <p:nvSpPr>
          <p:cNvPr id="43" name="Text Placeholder 11">
            <a:extLst>
              <a:ext uri="{FF2B5EF4-FFF2-40B4-BE49-F238E27FC236}">
                <a16:creationId xmlns:a16="http://schemas.microsoft.com/office/drawing/2014/main" id="{D4F8004B-C7F7-50CF-E876-8D124024837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909859" y="3423965"/>
            <a:ext cx="3518818" cy="43973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Power Platforms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44" name="Text Placeholder 11">
            <a:extLst>
              <a:ext uri="{FF2B5EF4-FFF2-40B4-BE49-F238E27FC236}">
                <a16:creationId xmlns:a16="http://schemas.microsoft.com/office/drawing/2014/main" id="{0C81BE12-6DEF-E252-19D0-5AD115D0CC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4909859" y="4077106"/>
            <a:ext cx="3518818" cy="91689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bg2"/>
              </a:solidFill>
            </a:endParaRP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7EEE600B-D741-33A2-6D31-E2D8D958D1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381376" y="3423965"/>
            <a:ext cx="3518818" cy="43973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Customer segments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37CA04C9-8DEF-D303-5413-9657CE57879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9381376" y="4077106"/>
            <a:ext cx="3518818" cy="180117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bg2"/>
              </a:solidFill>
            </a:endParaRP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58352444-9C3C-333D-00D4-136BD65185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4909859" y="6418374"/>
            <a:ext cx="3518818" cy="43973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.NET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F1BF7260-F03F-13E9-3B69-7FD308BFA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4909859" y="7071516"/>
            <a:ext cx="3518818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2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2000">
              <a:solidFill>
                <a:schemeClr val="bg2"/>
              </a:solidFill>
            </a:endParaRPr>
          </a:p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&gt; Item</a:t>
            </a:r>
            <a:endParaRPr lang="en-US" sz="2000">
              <a:solidFill>
                <a:schemeClr val="bg2"/>
              </a:solidFill>
            </a:endParaRPr>
          </a:p>
        </p:txBody>
      </p:sp>
      <p:sp>
        <p:nvSpPr>
          <p:cNvPr id="49" name="Text Placeholder 11">
            <a:extLst>
              <a:ext uri="{FF2B5EF4-FFF2-40B4-BE49-F238E27FC236}">
                <a16:creationId xmlns:a16="http://schemas.microsoft.com/office/drawing/2014/main" id="{BC3F6136-BDBF-22BD-5D85-39FF3E82F5D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508863" y="9503218"/>
            <a:ext cx="3455024" cy="43973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Other open source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50" name="Text Placeholder 11">
            <a:extLst>
              <a:ext uri="{FF2B5EF4-FFF2-40B4-BE49-F238E27FC236}">
                <a16:creationId xmlns:a16="http://schemas.microsoft.com/office/drawing/2014/main" id="{5FFCC4BE-9479-50F2-8B22-BDBF731DFC9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508863" y="10156360"/>
            <a:ext cx="10159662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bg2"/>
              </a:solidFill>
            </a:endParaRP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6C360BD-B8FC-5C93-1072-AF55C43B765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712776" y="9503218"/>
            <a:ext cx="3455024" cy="43973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None/>
              <a:defRPr lang="en-US" sz="2200" b="0" i="0" kern="120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1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Azure AI Foundry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52" name="Text Placeholder 11">
            <a:extLst>
              <a:ext uri="{FF2B5EF4-FFF2-40B4-BE49-F238E27FC236}">
                <a16:creationId xmlns:a16="http://schemas.microsoft.com/office/drawing/2014/main" id="{352C7C83-7936-091F-4439-34CDB5EE110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12776" y="10156360"/>
            <a:ext cx="10159662" cy="131885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2800"/>
              </a:lnSpc>
              <a:buFont typeface="Wingdings" pitchFamily="2" charset="2"/>
              <a:buNone/>
              <a:defRPr lang="en-US" sz="2200" b="0" i="0" kern="12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2800"/>
              </a:lnSpc>
              <a:buNone/>
            </a:pP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Dolor sit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amet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consectetur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adipiscing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elit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, sed do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eiusmod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tempor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incididunt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ut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 labore et dolore magna </a:t>
            </a:r>
            <a:r>
              <a:rPr lang="en-US" sz="2000" err="1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aliqua</a:t>
            </a:r>
            <a:r>
              <a:rPr lang="en-US" sz="2000">
                <a:solidFill>
                  <a:schemeClr val="bg2"/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.</a:t>
            </a:r>
            <a:endParaRPr lang="en-US" sz="20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41610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812F4516-B7BA-BEFA-4780-633BDB5DE2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3509" y="1103244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4400"/>
              </a:lnSpc>
              <a:buNone/>
            </a:pPr>
            <a:r>
              <a:rPr lang="en-US" sz="3600" kern="0" spc="-72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3600">
              <a:solidFill>
                <a:schemeClr val="bg2"/>
              </a:solidFill>
            </a:endParaRP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14C7B3E5-66D1-A923-2396-A692EF097A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659835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1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C69E8F99-06B4-11A2-9E22-F55894D275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062" y="5801529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EB211761-62DE-1BD0-0F13-6C9BBD151D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33180" y="5801529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5186AC01-A512-7A5E-6CEE-9289E205EF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996298" y="5801529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0E46BC8D-7839-4E05-7177-5A7D07AFE83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70062" y="497840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6200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1A3F1DE1-9486-94F9-F8C4-FCA6A366A81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33180" y="497840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6200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1809FAA8-4438-1292-185B-80CEDAE49B7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996298" y="497840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6200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425BD7DD-2C9A-6B18-7259-5C98CFE5D06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70062" y="6617009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CB8482BC-A013-BCE9-8E5B-C554713CC90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33180" y="6617009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463D4968-8D49-451E-3C9D-FB11A4255B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994733" y="6617009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B6E23FF7-BF85-13BC-B407-71A856F1186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0062" y="927087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6575270B-ED3A-F933-53D2-94F8F53C2C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070062" y="8447741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6200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53F97303-5622-B795-499D-0B796A7BF2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070062" y="10086350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E6B6A05E-31B4-B9BA-E1A6-763C8C26F66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33180" y="927087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ECBBC7AA-4D7B-695B-E49F-77FA353D639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33180" y="8447741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6200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F95B2C93-E980-53CF-8849-C968A0522A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33180" y="10086350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95E56D5D-5992-337A-90C2-56F2C5B5E1D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5994733" y="9270870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37FD1B92-76A7-558B-C09E-FBA89070A89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5994733" y="8447741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6200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2DFB9F47-1CBA-FE2C-4366-0D621D6EC2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994733" y="10086350"/>
            <a:ext cx="7010400" cy="115539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1">
                <a:latin typeface="Segoe UI Variable Text Semibold" pitchFamily="2" charset="0"/>
              </a:rPr>
              <a:t>We're responsible for delivering a comprehensive set of AI-driven tools designed to assist developers in building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9306608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">
            <a:extLst>
              <a:ext uri="{FF2B5EF4-FFF2-40B4-BE49-F238E27FC236}">
                <a16:creationId xmlns:a16="http://schemas.microsoft.com/office/drawing/2014/main" id="{BAA1017A-767F-F9B2-E794-B78FEDB678A2}"/>
              </a:ext>
            </a:extLst>
          </p:cNvPr>
          <p:cNvSpPr/>
          <p:nvPr userDrawn="1"/>
        </p:nvSpPr>
        <p:spPr>
          <a:xfrm>
            <a:off x="1143143" y="1752600"/>
            <a:ext cx="5334667" cy="558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2AF196B8-1D58-272E-5E41-AE317E99EC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3365" y="1100667"/>
            <a:ext cx="519671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3600"/>
              </a:lnSpc>
              <a:buNone/>
              <a:defRPr lang="en-US" sz="2800" b="0" i="0" kern="0" spc="-56" dirty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3600"/>
              </a:lnSpc>
              <a:buNone/>
            </a:pPr>
            <a:r>
              <a:rPr lang="en-US" sz="2800" kern="0" spc="-56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Product name</a:t>
            </a:r>
            <a:endParaRPr lang="en-US" sz="2800">
              <a:solidFill>
                <a:schemeClr val="bg2"/>
              </a:solidFill>
            </a:endParaRP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A8075CD2-771E-032E-859A-DE98AE8BEE4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3364" y="1709000"/>
            <a:ext cx="5196711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1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4400"/>
              </a:lnSpc>
              <a:buNone/>
            </a:pPr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Demo title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5" name="Media Placeholder 11">
            <a:extLst>
              <a:ext uri="{FF2B5EF4-FFF2-40B4-BE49-F238E27FC236}">
                <a16:creationId xmlns:a16="http://schemas.microsoft.com/office/drawing/2014/main" id="{8D856E73-025A-E2CE-7E57-D65BA8ABBA6E}"/>
              </a:ext>
            </a:extLst>
          </p:cNvPr>
          <p:cNvSpPr>
            <a:spLocks noGrp="1"/>
          </p:cNvSpPr>
          <p:nvPr>
            <p:ph type="media" sz="quarter" idx="40"/>
          </p:nvPr>
        </p:nvSpPr>
        <p:spPr>
          <a:xfrm>
            <a:off x="7757651" y="1100667"/>
            <a:ext cx="15438898" cy="11440883"/>
          </a:xfrm>
          <a:prstGeom prst="roundRect">
            <a:avLst>
              <a:gd name="adj" fmla="val 3473"/>
            </a:avLst>
          </a:prstGeom>
          <a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8921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highligh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9073EC8E-C16E-D369-C042-2F3F25A69CC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27F304CE-B7B7-2431-1DAA-03E066C9AA8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6000" kern="0" spc="-12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F459794F-CF1D-32FA-2AD2-76F3074616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742118" y="1130302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New features in new release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09EF05C4-F9A2-413D-F49D-C452C0BE0F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93247" y="6686551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of users prefer Microsoft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6E970A-38F0-9044-9A1F-FB9CF8012B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93247" y="5275385"/>
            <a:ext cx="7010400" cy="13062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10800"/>
              </a:lnSpc>
              <a:buNone/>
              <a:defRPr lang="en-US" sz="10000" b="0" i="0" kern="0" spc="-400" dirty="0">
                <a:solidFill>
                  <a:schemeClr val="bg2"/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marL="0" indent="0" algn="ctr">
              <a:lnSpc>
                <a:spcPts val="10800"/>
              </a:lnSpc>
              <a:buNone/>
            </a:pPr>
            <a:r>
              <a:rPr lang="en-US" sz="10000" b="1" kern="0" spc="-400">
                <a:solidFill>
                  <a:schemeClr val="bg2"/>
                </a:solidFill>
                <a:latin typeface="Segoe UI Variable Display Semibold" pitchFamily="2" charset="0"/>
                <a:ea typeface="Segoe UI Variable Display Bold" pitchFamily="34" charset="-122"/>
                <a:cs typeface="Segoe UI Variable Display Bold" pitchFamily="34" charset="-120"/>
              </a:rPr>
              <a:t>95%</a:t>
            </a:r>
            <a:endParaRPr lang="en-US" sz="10000" b="1">
              <a:solidFill>
                <a:schemeClr val="bg2"/>
              </a:solidFill>
              <a:latin typeface="Segoe UI Variable Display Semibold" pitchFamily="2" charset="0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A947F27F-37AA-5A6B-6FC1-993683EEAA0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27322" y="6686551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of users prefer Microsoft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FB3D27F-3AC7-6D93-0F65-54170E7AE8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27322" y="5275385"/>
            <a:ext cx="7010400" cy="13062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10800"/>
              </a:lnSpc>
              <a:buNone/>
              <a:defRPr lang="en-US" sz="10000" b="0" i="0" kern="0" spc="-400" dirty="0">
                <a:solidFill>
                  <a:schemeClr val="bg2"/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marL="0" indent="0" algn="ctr">
              <a:lnSpc>
                <a:spcPts val="10800"/>
              </a:lnSpc>
              <a:buNone/>
            </a:pPr>
            <a:r>
              <a:rPr lang="en-US" sz="10000" b="1" kern="0" spc="-400">
                <a:solidFill>
                  <a:schemeClr val="bg2"/>
                </a:solidFill>
                <a:latin typeface="Segoe UI Variable Display Semibold" pitchFamily="2" charset="0"/>
                <a:ea typeface="Segoe UI Variable Display Bold" pitchFamily="34" charset="-122"/>
                <a:cs typeface="Segoe UI Variable Display Bold" pitchFamily="34" charset="-120"/>
              </a:rPr>
              <a:t>95%</a:t>
            </a:r>
            <a:endParaRPr lang="en-US" sz="10000" b="1">
              <a:solidFill>
                <a:schemeClr val="bg2"/>
              </a:solidFill>
              <a:latin typeface="Segoe UI Variable Display Semibold" pitchFamily="2" charset="0"/>
            </a:endParaRP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A7FB7A8B-2C5A-EA02-F0D9-15BCE17F50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108930" y="6686551"/>
            <a:ext cx="7010400" cy="800098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ctr">
              <a:lnSpc>
                <a:spcPts val="4400"/>
              </a:lnSpc>
              <a:buNone/>
            </a:pPr>
            <a:r>
              <a:rPr lang="en-US" sz="3600" kern="0" spc="-72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of users prefer Microsoft</a:t>
            </a:r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94FC965F-C728-DFAE-51FC-465EA5E7E46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108930" y="5275385"/>
            <a:ext cx="7010400" cy="130628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ts val="10800"/>
              </a:lnSpc>
              <a:buNone/>
              <a:defRPr lang="en-US" sz="10000" b="0" i="0" kern="0" spc="-400" dirty="0">
                <a:solidFill>
                  <a:schemeClr val="bg2"/>
                </a:solidFill>
                <a:latin typeface="Poppins" pitchFamily="2" charset="77"/>
                <a:ea typeface="Segoe UI Variable Display Bold" pitchFamily="34" charset="-122"/>
                <a:cs typeface="Poppins" pitchFamily="2" charset="77"/>
              </a:defRPr>
            </a:lvl1pPr>
          </a:lstStyle>
          <a:p>
            <a:pPr marL="0" indent="0" algn="ctr">
              <a:lnSpc>
                <a:spcPts val="10800"/>
              </a:lnSpc>
              <a:buNone/>
            </a:pPr>
            <a:r>
              <a:rPr lang="en-US" sz="10000" b="1" kern="0" spc="-400">
                <a:solidFill>
                  <a:schemeClr val="bg2"/>
                </a:solidFill>
                <a:latin typeface="Segoe UI Variable Display Semibold" pitchFamily="2" charset="0"/>
                <a:ea typeface="Segoe UI Variable Display Bold" pitchFamily="34" charset="-122"/>
                <a:cs typeface="Segoe UI Variable Display Bold" pitchFamily="34" charset="-120"/>
              </a:rPr>
              <a:t>95%</a:t>
            </a:r>
            <a:endParaRPr lang="en-US" sz="10000" b="1">
              <a:solidFill>
                <a:schemeClr val="bg2"/>
              </a:solidFill>
              <a:latin typeface="Segoe UI Variable Display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92678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9">
            <a:extLst>
              <a:ext uri="{FF2B5EF4-FFF2-40B4-BE49-F238E27FC236}">
                <a16:creationId xmlns:a16="http://schemas.microsoft.com/office/drawing/2014/main" id="{C6DE723B-B28B-EBC1-6E40-64BC10424C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3509" y="1103244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4400"/>
              </a:lnSpc>
              <a:buNone/>
            </a:pPr>
            <a:r>
              <a:rPr lang="en-US" sz="3600" kern="0" spc="-72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 sz="3600">
              <a:solidFill>
                <a:schemeClr val="bg2"/>
              </a:solidFill>
            </a:endParaRP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7C53C2B9-339B-B9CA-D594-88D254F805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659835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1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8043316E-25FB-DE88-AD4F-20F98B3B99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0062" y="5833302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D456C768-C982-33C6-7C49-D561398248C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70062" y="5010173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6200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1B974D2C-78C7-F41F-50A2-1A7B942FDBC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70062" y="6648782"/>
            <a:ext cx="7010400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2000" b="1">
              <a:latin typeface="Segoe UI Variable Text Semibold" pitchFamily="2" charset="0"/>
            </a:endParaRPr>
          </a:p>
        </p:txBody>
      </p:sp>
      <p:sp>
        <p:nvSpPr>
          <p:cNvPr id="16" name="Text Placeholder 19">
            <a:extLst>
              <a:ext uri="{FF2B5EF4-FFF2-40B4-BE49-F238E27FC236}">
                <a16:creationId xmlns:a16="http://schemas.microsoft.com/office/drawing/2014/main" id="{9883040D-98E9-F2A7-257B-F14720A8038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5842" y="5833302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AE7DEE54-3A47-CB75-F874-A91FD60BB0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05842" y="5010173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6200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26F0B1DE-112E-38F1-6C3B-F0F2C61D4AA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05842" y="6648782"/>
            <a:ext cx="7010400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2000" b="1">
              <a:latin typeface="Segoe UI Variable Text Semibold" pitchFamily="2" charset="0"/>
            </a:endParaRP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5E392566-4156-546D-8627-009FDB5AE1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941623" y="5833302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4137E5-8D8D-F109-8E17-8ED6B89B09C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941623" y="5010173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6200" b="1" i="0" kern="1200" dirty="0" smtClean="0">
                <a:solidFill>
                  <a:schemeClr val="accent5"/>
                </a:solidFill>
                <a:latin typeface="Poppins" pitchFamily="2" charset="77"/>
                <a:ea typeface="Segoe UI Variable Semibold Display" pitchFamily="34" charset="-122"/>
                <a:cs typeface="Poppins" pitchFamily="2" charset="77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2918D071-5763-5909-A6AB-183AEBADCE6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941623" y="6648782"/>
            <a:ext cx="7010400" cy="18365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 smtClean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r>
              <a:rPr lang="en-US" sz="2000" b="0"/>
              <a:t>Baking security and trust into the development process ensures that all AI-driven tools and applications are built with security measures integrated from the beginning, protecting both the developers and the end-users.</a:t>
            </a:r>
            <a:endParaRPr lang="en-US" sz="2000" b="1">
              <a:latin typeface="Segoe UI Variable Text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66441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E67ADACF-F79B-A473-9CBA-8A380C9E1801}"/>
              </a:ext>
            </a:extLst>
          </p:cNvPr>
          <p:cNvSpPr/>
          <p:nvPr userDrawn="1"/>
        </p:nvSpPr>
        <p:spPr>
          <a:xfrm>
            <a:off x="1270159" y="2451100"/>
            <a:ext cx="10897962" cy="2590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623E3780-FEAF-C145-C230-9D3871E7B7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20787" y="2451100"/>
            <a:ext cx="10972800" cy="401720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Azure AI Foundry provides a complete infrastructure for developing AI applications and agents.</a:t>
            </a:r>
          </a:p>
          <a:p>
            <a:pPr marL="0" indent="0" algn="l">
              <a:lnSpc>
                <a:spcPts val="6800"/>
              </a:lnSpc>
              <a:buNone/>
            </a:pPr>
            <a:endParaRPr lang="en-US" sz="6000" kern="0" spc="-120">
              <a:solidFill>
                <a:schemeClr val="bg1"/>
              </a:solidFill>
              <a:latin typeface="Segoe UI Variable Display Semibold" pitchFamily="34" charset="0"/>
              <a:ea typeface="Segoe UI Variable Display Semibold" pitchFamily="34" charset="-122"/>
              <a:cs typeface="Segoe UI Variable Display Semibold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77985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8A08768-A8D1-56B8-9E72-F5247632A5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699059" y="1062934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9D36D911-7F66-D321-2E3E-25348A43CD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82971" y="1066799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2BB80305-533F-525A-2094-2BA8CC178E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3509" y="1103244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0" i="0" kern="0" spc="-72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9D750292-3DAA-64F4-E346-058EF93A4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509" y="1659835"/>
            <a:ext cx="7010400" cy="635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4400"/>
              </a:lnSpc>
              <a:buNone/>
              <a:defRPr lang="en-US" sz="3600" b="1" i="0" kern="0" spc="-72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909B5BC6-004B-406B-86ED-C0F664D767B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9059" y="1965759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22607F7F-1EAC-B2FA-AC82-78456EA42FF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82971" y="1969624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EDFEF231-B3A4-17F4-23CF-B712A4401D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699059" y="2875692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3FC7885F-D58E-D154-62B9-8314D6E34C2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82971" y="2879557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3206D664-9025-7588-3785-9B5127BB52D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99059" y="3785625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B1D64F4E-B2B1-F66D-F67B-35D740CF550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582971" y="3789490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DD90E18B-EA52-CF02-E309-052B9744195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99059" y="4695558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Text Placeholder 19">
            <a:extLst>
              <a:ext uri="{FF2B5EF4-FFF2-40B4-BE49-F238E27FC236}">
                <a16:creationId xmlns:a16="http://schemas.microsoft.com/office/drawing/2014/main" id="{35B5BBF1-8BFB-DADC-91A0-66BE29830F6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82971" y="4699423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D45D058E-B1E6-9724-7878-C61F5E2567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99059" y="5605491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9">
            <a:extLst>
              <a:ext uri="{FF2B5EF4-FFF2-40B4-BE49-F238E27FC236}">
                <a16:creationId xmlns:a16="http://schemas.microsoft.com/office/drawing/2014/main" id="{6767140E-1887-CBD2-537F-0F89AA863F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82971" y="5609356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D2DAF6A0-18B6-8865-E352-FBD3DA7F675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99059" y="6515424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9" name="Text Placeholder 19">
            <a:extLst>
              <a:ext uri="{FF2B5EF4-FFF2-40B4-BE49-F238E27FC236}">
                <a16:creationId xmlns:a16="http://schemas.microsoft.com/office/drawing/2014/main" id="{6C68D9E7-6D29-A137-DBFE-B0921598A1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82971" y="6519289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3B00CE70-CCD3-CF1B-8E6B-B04013BD71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99059" y="7425357"/>
            <a:ext cx="7010400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1" name="Text Placeholder 19">
            <a:extLst>
              <a:ext uri="{FF2B5EF4-FFF2-40B4-BE49-F238E27FC236}">
                <a16:creationId xmlns:a16="http://schemas.microsoft.com/office/drawing/2014/main" id="{3AFF83DD-F4F2-57F9-7604-66A5BBAB302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2971" y="7429222"/>
            <a:ext cx="1037656" cy="81216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01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5862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- pla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E67ADACF-F79B-A473-9CBA-8A380C9E1801}"/>
              </a:ext>
            </a:extLst>
          </p:cNvPr>
          <p:cNvSpPr/>
          <p:nvPr userDrawn="1"/>
        </p:nvSpPr>
        <p:spPr>
          <a:xfrm>
            <a:off x="1270159" y="2451100"/>
            <a:ext cx="10897962" cy="2590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323E9C-20E1-B4DE-5B0A-AF0EE813E3D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30883" y="4306094"/>
            <a:ext cx="11674475" cy="510381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lang="en-US" sz="10000" b="0" i="0" kern="0" spc="-120" dirty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pc="-120"/>
              <a:t>A large statement looks great with 10 words or less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162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0256E2F0-88DF-8BF3-796F-C770A5748766}"/>
              </a:ext>
            </a:extLst>
          </p:cNvPr>
          <p:cNvSpPr/>
          <p:nvPr userDrawn="1"/>
        </p:nvSpPr>
        <p:spPr>
          <a:xfrm>
            <a:off x="1143143" y="1752600"/>
            <a:ext cx="10923365" cy="2590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112F7974-15CA-0119-418A-955F7FE8380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60014" y="1705190"/>
            <a:ext cx="9721868" cy="263821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72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The new Visual Studio 18 has even more collaboration and smart features</a:t>
            </a:r>
            <a:endParaRPr lang="en-US" sz="6000">
              <a:solidFill>
                <a:schemeClr val="bg1"/>
              </a:solidFill>
            </a:endParaRPr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4F7779C9-1927-0E1A-FFAF-4EA7EB2F7E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60014" y="1023296"/>
            <a:ext cx="9721868" cy="6350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4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800" b="0" i="0" kern="0" spc="-56" dirty="0">
                <a:solidFill>
                  <a:schemeClr val="bg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44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800" kern="0" spc="-56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Caption</a:t>
            </a:r>
            <a:endParaRPr lang="en-US" sz="2800">
              <a:solidFill>
                <a:schemeClr val="bg2"/>
              </a:solidFill>
            </a:endParaRPr>
          </a:p>
          <a:p>
            <a:pPr lvl="0"/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225ACA3-70FE-0BE6-8FFA-6578279A506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49879" y="4620708"/>
            <a:ext cx="8877892" cy="365763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400" b="0" i="0">
                <a:solidFill>
                  <a:schemeClr val="bg2"/>
                </a:solidFill>
                <a:latin typeface="Aptos" panose="020B0004020202020204" pitchFamily="34" charset="0"/>
              </a:defRPr>
            </a:lvl1pPr>
          </a:lstStyle>
          <a:p>
            <a:pPr>
              <a:spcBef>
                <a:spcPts val="0"/>
              </a:spcBef>
            </a:pPr>
            <a:r>
              <a:rPr lang="en-US" kern="0" spc="-48">
                <a:latin typeface="Segoe UI Variable Display Semibold" pitchFamily="34" charset="0"/>
              </a:rPr>
              <a:t>Azure AI Foundry dolor sit </a:t>
            </a:r>
            <a:r>
              <a:rPr lang="en-US" kern="0" spc="-48" err="1">
                <a:latin typeface="Segoe UI Variable Display Semibold" pitchFamily="34" charset="0"/>
              </a:rPr>
              <a:t>amet</a:t>
            </a:r>
            <a:r>
              <a:rPr lang="en-US" kern="0" spc="-48">
                <a:latin typeface="Segoe UI Variable Display Semibold" pitchFamily="34" charset="0"/>
              </a:rPr>
              <a:t>, consectetur </a:t>
            </a:r>
            <a:r>
              <a:rPr lang="en-US" kern="0" spc="-48" err="1">
                <a:latin typeface="Segoe UI Variable Display Semibold" pitchFamily="34" charset="0"/>
              </a:rPr>
              <a:t>adipiscing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elit</a:t>
            </a:r>
            <a:r>
              <a:rPr lang="en-US" kern="0" spc="-48">
                <a:latin typeface="Segoe UI Variable Display Semibold" pitchFamily="34" charset="0"/>
              </a:rPr>
              <a:t>, sed do </a:t>
            </a:r>
            <a:r>
              <a:rPr lang="en-US" kern="0" spc="-48" err="1">
                <a:latin typeface="Segoe UI Variable Display Semibold" pitchFamily="34" charset="0"/>
              </a:rPr>
              <a:t>eiusmod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tempor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incididunt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ut</a:t>
            </a:r>
            <a:r>
              <a:rPr lang="en-US" kern="0" spc="-48">
                <a:latin typeface="Segoe UI Variable Display Semibold" pitchFamily="34" charset="0"/>
              </a:rPr>
              <a:t> labore et dolore magna </a:t>
            </a:r>
            <a:r>
              <a:rPr lang="en-US" kern="0" spc="-48" err="1">
                <a:latin typeface="Segoe UI Variable Display Semibold" pitchFamily="34" charset="0"/>
              </a:rPr>
              <a:t>aliqua</a:t>
            </a:r>
            <a:r>
              <a:rPr lang="en-US" kern="0" spc="-48">
                <a:latin typeface="Segoe UI Variable Display Semibold" pitchFamily="34" charset="0"/>
              </a:rPr>
              <a:t>. Ut </a:t>
            </a:r>
            <a:r>
              <a:rPr lang="en-US" kern="0" spc="-48" err="1">
                <a:latin typeface="Segoe UI Variable Display Semibold" pitchFamily="34" charset="0"/>
              </a:rPr>
              <a:t>enim</a:t>
            </a:r>
            <a:r>
              <a:rPr lang="en-US" kern="0" spc="-48">
                <a:latin typeface="Segoe UI Variable Display Semibold" pitchFamily="34" charset="0"/>
              </a:rPr>
              <a:t> ad minim </a:t>
            </a:r>
            <a:r>
              <a:rPr lang="en-US" kern="0" spc="-48" err="1">
                <a:latin typeface="Segoe UI Variable Display Semibold" pitchFamily="34" charset="0"/>
              </a:rPr>
              <a:t>veniam</a:t>
            </a:r>
            <a:r>
              <a:rPr lang="en-US" kern="0" spc="-48">
                <a:latin typeface="Segoe UI Variable Display Semibold" pitchFamily="34" charset="0"/>
              </a:rPr>
              <a:t>, </a:t>
            </a:r>
            <a:r>
              <a:rPr lang="en-US" kern="0" spc="-48" err="1">
                <a:latin typeface="Segoe UI Variable Display Semibold" pitchFamily="34" charset="0"/>
              </a:rPr>
              <a:t>quis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nostrud</a:t>
            </a:r>
            <a:r>
              <a:rPr lang="en-US" kern="0" spc="-48">
                <a:latin typeface="Segoe UI Variable Display Semibold" pitchFamily="34" charset="0"/>
              </a:rPr>
              <a:t> exercitation </a:t>
            </a:r>
            <a:r>
              <a:rPr lang="en-US" kern="0" spc="-48" err="1">
                <a:latin typeface="Segoe UI Variable Display Semibold" pitchFamily="34" charset="0"/>
              </a:rPr>
              <a:t>ullamco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laboris</a:t>
            </a:r>
            <a:r>
              <a:rPr lang="en-US" kern="0" spc="-48">
                <a:latin typeface="Segoe UI Variable Display Semibold" pitchFamily="34" charset="0"/>
              </a:rPr>
              <a:t> nisi </a:t>
            </a:r>
            <a:r>
              <a:rPr lang="en-US" kern="0" spc="-48" err="1">
                <a:latin typeface="Segoe UI Variable Display Semibold" pitchFamily="34" charset="0"/>
              </a:rPr>
              <a:t>ut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aliquip</a:t>
            </a:r>
            <a:r>
              <a:rPr lang="en-US" kern="0" spc="-48">
                <a:latin typeface="Segoe UI Variable Display Semibold" pitchFamily="34" charset="0"/>
              </a:rPr>
              <a:t> ex </a:t>
            </a:r>
            <a:r>
              <a:rPr lang="en-US" kern="0" spc="-48" err="1">
                <a:latin typeface="Segoe UI Variable Display Semibold" pitchFamily="34" charset="0"/>
              </a:rPr>
              <a:t>ea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commodo</a:t>
            </a:r>
            <a:r>
              <a:rPr lang="en-US" kern="0" spc="-48">
                <a:latin typeface="Segoe UI Variable Display Semibold" pitchFamily="34" charset="0"/>
              </a:rPr>
              <a:t> </a:t>
            </a:r>
            <a:r>
              <a:rPr lang="en-US" kern="0" spc="-48" err="1">
                <a:latin typeface="Segoe UI Variable Display Semibold" pitchFamily="34" charset="0"/>
              </a:rPr>
              <a:t>consequat</a:t>
            </a:r>
            <a:r>
              <a:rPr lang="en-US" kern="0" spc="-48">
                <a:latin typeface="Segoe UI Variable Display Semibold" pitchFamily="34" charset="0"/>
              </a:rPr>
              <a:t>.</a:t>
            </a:r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C5D96AC6-FF2D-F8C1-0CBC-D11DD057F032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2320588" y="1143000"/>
            <a:ext cx="11006137" cy="11430000"/>
          </a:xfrm>
          <a:prstGeom prst="roundRect">
            <a:avLst>
              <a:gd name="adj" fmla="val 4278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0937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018E0206-ABFD-233B-CA82-D4589F7C8D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57377" y="6096225"/>
            <a:ext cx="7010400" cy="128931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0800"/>
              </a:lnSpc>
              <a:buNone/>
              <a:defRPr lang="en-US" sz="10000" b="0" i="0" kern="0" spc="-120" dirty="0" smtClean="0">
                <a:solidFill>
                  <a:schemeClr val="bg1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sz="10000" kern="0" spc="-400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Section title</a:t>
            </a:r>
            <a:endParaRPr lang="en-US" sz="10000">
              <a:solidFill>
                <a:schemeClr val="bg1"/>
              </a:solidFill>
            </a:endParaRPr>
          </a:p>
        </p:txBody>
      </p:sp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3293E78D-709C-33A8-2CDF-C6266EB45DB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39105" y="6096226"/>
            <a:ext cx="1553370" cy="128931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0800"/>
              </a:lnSpc>
              <a:buNone/>
              <a:defRPr lang="en-US" sz="10000" b="0" i="0" kern="0" spc="-400" dirty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 sz="10000" kern="0" spc="-400">
                <a:solidFill>
                  <a:schemeClr val="bg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01</a:t>
            </a:r>
            <a:endParaRPr lang="en-US"/>
          </a:p>
        </p:txBody>
      </p:sp>
      <p:pic>
        <p:nvPicPr>
          <p:cNvPr id="7" name="Picture 6" descr="A cartoon robot with a black background&#10;&#10;AI-generated content may be incorrect.">
            <a:extLst>
              <a:ext uri="{FF2B5EF4-FFF2-40B4-BE49-F238E27FC236}">
                <a16:creationId xmlns:a16="http://schemas.microsoft.com/office/drawing/2014/main" id="{FB84EBE4-D76E-246F-EA29-FA79222DA5F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21500" y="8761413"/>
            <a:ext cx="4383087" cy="438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86047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9">
            <a:extLst>
              <a:ext uri="{FF2B5EF4-FFF2-40B4-BE49-F238E27FC236}">
                <a16:creationId xmlns:a16="http://schemas.microsoft.com/office/drawing/2014/main" id="{D1DA0781-BBE4-E3D7-52FC-37514CB117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9108" y="6078642"/>
            <a:ext cx="7010400" cy="128931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10800"/>
              </a:lnSpc>
              <a:buNone/>
              <a:defRPr lang="en-US" sz="10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sz="10000" kern="0" spc="-400">
                <a:solidFill>
                  <a:schemeClr val="bg1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Thank you</a:t>
            </a:r>
            <a:endParaRPr lang="en-US" sz="10000">
              <a:solidFill>
                <a:schemeClr val="bg1"/>
              </a:solidFill>
            </a:endParaRPr>
          </a:p>
        </p:txBody>
      </p:sp>
      <p:pic>
        <p:nvPicPr>
          <p:cNvPr id="15" name="Picture 14" descr="A purple square object with white text&#10;&#10;AI-generated content may be incorrect.">
            <a:extLst>
              <a:ext uri="{FF2B5EF4-FFF2-40B4-BE49-F238E27FC236}">
                <a16:creationId xmlns:a16="http://schemas.microsoft.com/office/drawing/2014/main" id="{93B04985-6D98-3A22-ECB5-A16BB5BB94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9175" y="186690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25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 ">
            <a:extLst>
              <a:ext uri="{FF2B5EF4-FFF2-40B4-BE49-F238E27FC236}">
                <a16:creationId xmlns:a16="http://schemas.microsoft.com/office/drawing/2014/main" id="{3CB413BA-3930-FE82-88A0-EA5EB423C0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143" y="1758950"/>
            <a:ext cx="469810" cy="428625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7A6E8C-30E6-E108-955E-F0C2EFDA068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03385" y="2137336"/>
            <a:ext cx="17186643" cy="7026762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ts val="10800"/>
              </a:lnSpc>
              <a:buNone/>
              <a:defRPr lang="en-US" sz="10000" b="0" i="0" kern="0" spc="-400" dirty="0">
                <a:solidFill>
                  <a:schemeClr val="tx2"/>
                </a:solidFill>
                <a:latin typeface="Poppins" pitchFamily="2" charset="77"/>
                <a:ea typeface="Segoe Serif Regular" pitchFamily="34" charset="-122"/>
                <a:cs typeface="Segoe Serif Regular" pitchFamily="34" charset="-120"/>
              </a:defRPr>
            </a:lvl1pPr>
          </a:lstStyle>
          <a:p>
            <a:pPr marL="0" indent="0" algn="l">
              <a:lnSpc>
                <a:spcPts val="10800"/>
              </a:lnSpc>
              <a:buNone/>
            </a:pPr>
            <a:r>
              <a:rPr lang="en-US" b="1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Aspire</a:t>
            </a:r>
            <a:r>
              <a:rPr lang="en-US" b="0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 provides tools, templates, and packages for building </a:t>
            </a:r>
            <a:r>
              <a:rPr lang="en-US" b="1" i="0" u="none" strike="noStrike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observable, production-ready distributed apps</a:t>
            </a:r>
            <a:endParaRPr lang="en-US" sz="10000">
              <a:latin typeface="Segoe UI Variable Display Semilight" pitchFamily="2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24CF9D1-3CF4-0A00-E1E5-0844E60F737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13433" y="9392209"/>
            <a:ext cx="6370637" cy="45517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2200" b="0" i="0" kern="1200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TJ Evans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54061D7-8326-61BE-3388-13713C1094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13433" y="9804194"/>
            <a:ext cx="6370637" cy="455176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3200"/>
              </a:lnSpc>
              <a:buFont typeface="Arial" panose="020B0604020202020204" pitchFamily="34" charset="0"/>
              <a:buNone/>
              <a:defRPr lang="en-US" sz="2400" b="0" i="0" kern="1200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Inter Bold" pitchFamily="34" charset="-122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2400" kern="0" spc="-48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Director of Brand Strategy</a:t>
            </a:r>
            <a:endParaRPr lang="en-US" sz="20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586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F721C38B-51F8-79EC-FF62-5740432510C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772D1574-194D-B474-FEAE-9BB4D2768E2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9100A581-269A-EDFA-B94F-04D2F901FB0E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5624512" y="3733800"/>
            <a:ext cx="13138150" cy="7466430"/>
          </a:xfrm>
          <a:prstGeom prst="roundRect">
            <a:avLst>
              <a:gd name="adj" fmla="val 1074"/>
            </a:avLst>
          </a:prstGeom>
        </p:spPr>
        <p:txBody>
          <a:bodyPr/>
          <a:lstStyle>
            <a:lvl1pPr>
              <a:defRPr b="0" i="0">
                <a:latin typeface="Poppins" pitchFamily="2" charset="7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809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ks tex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035FD5E-E87C-5F0E-6525-2753A1441636}"/>
              </a:ext>
            </a:extLst>
          </p:cNvPr>
          <p:cNvSpPr/>
          <p:nvPr userDrawn="1"/>
        </p:nvSpPr>
        <p:spPr>
          <a:xfrm>
            <a:off x="1140566" y="5892801"/>
            <a:ext cx="10923364" cy="5232399"/>
          </a:xfrm>
          <a:prstGeom prst="roundRect">
            <a:avLst>
              <a:gd name="adj" fmla="val 53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E543010-2055-8957-AC16-87A31FB3D446}"/>
              </a:ext>
            </a:extLst>
          </p:cNvPr>
          <p:cNvSpPr/>
          <p:nvPr userDrawn="1"/>
        </p:nvSpPr>
        <p:spPr>
          <a:xfrm>
            <a:off x="12313391" y="5892801"/>
            <a:ext cx="10923364" cy="5232399"/>
          </a:xfrm>
          <a:prstGeom prst="roundRect">
            <a:avLst>
              <a:gd name="adj" fmla="val 53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Poppins" pitchFamily="2" charset="77"/>
            </a:endParaRPr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CEC0F15F-9100-CF2F-6834-FB4BDB7EC145}"/>
              </a:ext>
            </a:extLst>
          </p:cNvPr>
          <p:cNvSpPr/>
          <p:nvPr userDrawn="1"/>
        </p:nvSpPr>
        <p:spPr>
          <a:xfrm>
            <a:off x="1600400" y="6350000"/>
            <a:ext cx="10008851" cy="1574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12" name="Shape 7">
            <a:extLst>
              <a:ext uri="{FF2B5EF4-FFF2-40B4-BE49-F238E27FC236}">
                <a16:creationId xmlns:a16="http://schemas.microsoft.com/office/drawing/2014/main" id="{B15EAB5F-DCCB-E9A4-BEBC-F7BF145AF248}"/>
              </a:ext>
            </a:extLst>
          </p:cNvPr>
          <p:cNvSpPr/>
          <p:nvPr userDrawn="1"/>
        </p:nvSpPr>
        <p:spPr>
          <a:xfrm>
            <a:off x="12777797" y="6350000"/>
            <a:ext cx="10008851" cy="1574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6B0E8F4D-0FF3-EAD8-1EE9-74929D60E4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0668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1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980ABE18-C5D9-A58B-B245-8FBB07D81E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1930400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  <a:p>
            <a:pPr lvl="0"/>
            <a:endParaRPr lang="en-US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38820D62-F47A-A083-D71D-D99A432421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21734" y="6283848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Card 1</a:t>
            </a:r>
            <a:endParaRPr lang="en-US" sz="6000"/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6FD903A6-2D49-58E2-5118-71FC9FACA9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1734" y="7147448"/>
            <a:ext cx="7010400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48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4800" kern="0" spc="-96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D7EC7B8-F94E-EEB7-0148-5B7E7D9D98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695501" y="6283848"/>
            <a:ext cx="7863426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Card 2</a:t>
            </a:r>
            <a:endParaRPr lang="en-US" sz="600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62D4D0B6-D9C9-30E8-6C9B-7B73DEE960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695501" y="7147448"/>
            <a:ext cx="7010400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4800" b="0" i="0" kern="0" spc="-12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4800" kern="0" spc="-96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A9647C27-E69D-913D-98CB-477785E72B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11686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2400" kern="0" spc="-48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2400"/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3CF8C0E6-A6AB-F33D-A8B6-8C48277D29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685453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rgbClr val="0F0F0F">
                    <a:alpha val="100000"/>
                  </a:srgbClr>
                </a:solidFill>
                <a:latin typeface="Aptos" panose="020B0004020202020204" pitchFamily="34" charset="0"/>
                <a:ea typeface="Aptos" panose="020B0004020202020204" pitchFamily="34" charset="0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2400" kern="0" spc="-48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072051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ks tex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">
            <a:extLst>
              <a:ext uri="{FF2B5EF4-FFF2-40B4-BE49-F238E27FC236}">
                <a16:creationId xmlns:a16="http://schemas.microsoft.com/office/drawing/2014/main" id="{12C595F4-B3F7-5E06-51AC-548372D7CFAF}"/>
              </a:ext>
            </a:extLst>
          </p:cNvPr>
          <p:cNvSpPr/>
          <p:nvPr userDrawn="1"/>
        </p:nvSpPr>
        <p:spPr>
          <a:xfrm>
            <a:off x="1600400" y="6350000"/>
            <a:ext cx="6287286" cy="15748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17" name="Shape 12">
            <a:extLst>
              <a:ext uri="{FF2B5EF4-FFF2-40B4-BE49-F238E27FC236}">
                <a16:creationId xmlns:a16="http://schemas.microsoft.com/office/drawing/2014/main" id="{F38E5D1D-B87D-B835-D533-FC7CB7F5B336}"/>
              </a:ext>
            </a:extLst>
          </p:cNvPr>
          <p:cNvSpPr/>
          <p:nvPr userDrawn="1"/>
        </p:nvSpPr>
        <p:spPr>
          <a:xfrm>
            <a:off x="16512064" y="6350000"/>
            <a:ext cx="6287286" cy="2438400"/>
          </a:xfrm>
          <a:prstGeom prst="rect">
            <a:avLst/>
          </a:prstGeom>
          <a:noFill/>
          <a:ln/>
        </p:spPr>
        <p:txBody>
          <a:bodyPr/>
          <a:lstStyle/>
          <a:p>
            <a:endParaRPr lang="en-US" b="0" i="0">
              <a:latin typeface="Poppins" pitchFamily="2" charset="77"/>
            </a:endParaRP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B55218D8-9438-05C0-B609-5BF7A9AEA1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62126" y="6308811"/>
            <a:ext cx="6140138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Item 2</a:t>
            </a:r>
            <a:endParaRPr lang="en-US" sz="6000"/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83B7E634-3F0C-B54C-EFCF-0FED89ACDB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62126" y="7280877"/>
            <a:ext cx="6140138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4800" b="0" i="0" kern="0" spc="-12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4800" kern="0" spc="-96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24" name="Text Placeholder 24">
            <a:extLst>
              <a:ext uri="{FF2B5EF4-FFF2-40B4-BE49-F238E27FC236}">
                <a16:creationId xmlns:a16="http://schemas.microsoft.com/office/drawing/2014/main" id="{67B74BF8-911F-42EF-3387-B7A181E443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62126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2400" kern="0" spc="-48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2400"/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BAFDBD80-4720-E864-12C6-202C934DAF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25607" y="6308811"/>
            <a:ext cx="6140138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Item 3</a:t>
            </a:r>
            <a:endParaRPr lang="en-US" sz="6000"/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ED897787-FF0B-A2A3-0F90-C7E052BCCA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25607" y="7280877"/>
            <a:ext cx="6140138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4800" b="0" i="0" kern="0" spc="-12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4800" kern="0" spc="-96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BA6A41FE-C805-D075-4FCE-AF62CA5F8AD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25607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2400" kern="0" spc="-48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2400"/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A8B9501E-BFB4-4850-135A-0073E67F147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98645" y="6308811"/>
            <a:ext cx="6140138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6000" b="0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6800"/>
              </a:lnSpc>
              <a:buNone/>
            </a:pPr>
            <a:r>
              <a:rPr lang="en-US" sz="6000" kern="0" spc="-120">
                <a:solidFill>
                  <a:srgbClr val="0F0F0F">
                    <a:alpha val="100000"/>
                  </a:srgbClr>
                </a:solidFill>
                <a:latin typeface="Segoe UI Variable Text Semibold" pitchFamily="34" charset="0"/>
                <a:ea typeface="Segoe UI Variable Text Semibold" pitchFamily="34" charset="-122"/>
                <a:cs typeface="Segoe UI Variable Text Semibold" pitchFamily="34" charset="-120"/>
              </a:rPr>
              <a:t>Item 1</a:t>
            </a:r>
            <a:endParaRPr lang="en-US" sz="6000"/>
          </a:p>
        </p:txBody>
      </p:sp>
      <p:sp>
        <p:nvSpPr>
          <p:cNvPr id="31" name="Text Placeholder 19">
            <a:extLst>
              <a:ext uri="{FF2B5EF4-FFF2-40B4-BE49-F238E27FC236}">
                <a16:creationId xmlns:a16="http://schemas.microsoft.com/office/drawing/2014/main" id="{AB60DAB6-79DF-2E12-7FD5-0CCA0778BA0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98645" y="7280877"/>
            <a:ext cx="6140138" cy="9398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lang="en-US" sz="4800" b="0" i="0" kern="0" spc="-12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68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4800" kern="0" spc="-96">
                <a:solidFill>
                  <a:schemeClr val="tx2"/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Subtitle</a:t>
            </a:r>
            <a:endParaRPr lang="en-US"/>
          </a:p>
        </p:txBody>
      </p:sp>
      <p:sp>
        <p:nvSpPr>
          <p:cNvPr id="32" name="Text Placeholder 19">
            <a:extLst>
              <a:ext uri="{FF2B5EF4-FFF2-40B4-BE49-F238E27FC236}">
                <a16:creationId xmlns:a16="http://schemas.microsoft.com/office/drawing/2014/main" id="{FFAC78C2-3501-B585-EC26-AB4C513FC0C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0565" y="1500658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10000" b="1" i="0" kern="0" spc="-120" dirty="0" smtClean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Title</a:t>
            </a:r>
          </a:p>
          <a:p>
            <a:pPr lvl="0"/>
            <a:endParaRPr lang="en-US"/>
          </a:p>
        </p:txBody>
      </p:sp>
      <p:sp>
        <p:nvSpPr>
          <p:cNvPr id="33" name="Text Placeholder 19">
            <a:extLst>
              <a:ext uri="{FF2B5EF4-FFF2-40B4-BE49-F238E27FC236}">
                <a16:creationId xmlns:a16="http://schemas.microsoft.com/office/drawing/2014/main" id="{E7D0E3CC-8E1E-6D3F-FD71-363594381F2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0565" y="2858532"/>
            <a:ext cx="7010400" cy="9398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ts val="6800"/>
              </a:lnSpc>
              <a:buNone/>
              <a:defRPr lang="en-US" sz="10000" b="0" i="0" kern="0" spc="-120" dirty="0" smtClean="0">
                <a:solidFill>
                  <a:schemeClr val="tx2"/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AE1322E1-3301-2053-1791-851837B34AA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070" y="10216619"/>
            <a:ext cx="4408488" cy="552981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ts val="3200"/>
              </a:lnSpc>
              <a:buNone/>
              <a:defRPr lang="en-US" sz="2400" b="0" i="0" kern="0" spc="-48" dirty="0">
                <a:solidFill>
                  <a:srgbClr val="0F0F0F">
                    <a:alpha val="100000"/>
                  </a:srgbClr>
                </a:solidFill>
                <a:latin typeface="Poppins" pitchFamily="2" charset="77"/>
                <a:ea typeface="Poppins" pitchFamily="2" charset="77"/>
                <a:cs typeface="Poppins" pitchFamily="2" charset="77"/>
              </a:defRPr>
            </a:lvl1pPr>
          </a:lstStyle>
          <a:p>
            <a:pPr marL="0" indent="0" algn="l">
              <a:lnSpc>
                <a:spcPts val="3200"/>
              </a:lnSpc>
              <a:buNone/>
            </a:pPr>
            <a:r>
              <a:rPr lang="en-US" sz="2400" kern="0" spc="-48">
                <a:solidFill>
                  <a:srgbClr val="0F0F0F">
                    <a:alpha val="100000"/>
                  </a:srgbClr>
                </a:solidFill>
                <a:latin typeface="Segoe UI Variable Display Semibold" pitchFamily="34" charset="0"/>
                <a:ea typeface="Segoe UI Variable Display Semibold" pitchFamily="34" charset="-122"/>
                <a:cs typeface="Segoe UI Variable Display Semibold" pitchFamily="34" charset="-120"/>
              </a:rPr>
              <a:t>Description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633159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0.xml"/><Relationship Id="rId21" Type="http://schemas.openxmlformats.org/officeDocument/2006/relationships/slideLayout" Target="../slideLayouts/slideLayout48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52.xml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49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4" r:id="rId2"/>
    <p:sldLayoutId id="2147483674" r:id="rId3"/>
    <p:sldLayoutId id="2147483652" r:id="rId4"/>
    <p:sldLayoutId id="2147483651" r:id="rId5"/>
    <p:sldLayoutId id="2147483653" r:id="rId6"/>
    <p:sldLayoutId id="2147483654" r:id="rId7"/>
    <p:sldLayoutId id="2147483655" r:id="rId8"/>
    <p:sldLayoutId id="2147483675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3" r:id="rId23"/>
    <p:sldLayoutId id="2147483662" r:id="rId24"/>
    <p:sldLayoutId id="2147483656" r:id="rId25"/>
    <p:sldLayoutId id="2147483672" r:id="rId26"/>
    <p:sldLayoutId id="2147483703" r:id="rId2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477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  <p:sldLayoutId id="2147483702" r:id="rId2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github.com/microsoft/perfview" TargetMode="Externa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1BCF3"/>
            </a:gs>
            <a:gs pos="100000">
              <a:srgbClr val="3D8A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F35318-0AC2-C12C-A5D7-8D20CC1EF1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88058" y="1041400"/>
            <a:ext cx="17714292" cy="1828800"/>
          </a:xfrm>
        </p:spPr>
        <p:txBody>
          <a:bodyPr/>
          <a:lstStyle/>
          <a:p>
            <a:r>
              <a:rPr lang="en-US" dirty="0"/>
              <a:t>.NET Diagnostic Tooling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0405B-6F4D-ACE8-3859-843855FD801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88058" y="5364163"/>
            <a:ext cx="11658600" cy="1828800"/>
          </a:xfrm>
        </p:spPr>
        <p:txBody>
          <a:bodyPr/>
          <a:lstStyle/>
          <a:p>
            <a:r>
              <a:rPr lang="en-US" dirty="0"/>
              <a:t>with AI</a:t>
            </a:r>
          </a:p>
        </p:txBody>
      </p:sp>
    </p:spTree>
    <p:extLst>
      <p:ext uri="{BB962C8B-B14F-4D97-AF65-F5344CB8AC3E}">
        <p14:creationId xmlns:p14="http://schemas.microsoft.com/office/powerpoint/2010/main" val="2735886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8C2AB2-0232-7191-F051-8757DB8356A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23700" y="4497299"/>
            <a:ext cx="8847614" cy="1890091"/>
          </a:xfrm>
        </p:spPr>
        <p:txBody>
          <a:bodyPr/>
          <a:lstStyle/>
          <a:p>
            <a:r>
              <a:rPr lang="en-US" dirty="0"/>
              <a:t>AI unblocks me when I’m not the expert…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63D467-2882-D47C-0B3A-ABC3E0361B9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153844" y="6472055"/>
            <a:ext cx="7932099" cy="403814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Aptos" panose="020B0004020202020204" pitchFamily="34" charset="0"/>
              </a:rPr>
              <a:t>Think of it like </a:t>
            </a:r>
            <a:r>
              <a:rPr lang="en-US" dirty="0" err="1">
                <a:latin typeface="Aptos" panose="020B0004020202020204" pitchFamily="34" charset="0"/>
              </a:rPr>
              <a:t>Intellisense</a:t>
            </a:r>
            <a:r>
              <a:rPr lang="en-US" dirty="0"/>
              <a:t>/code completion, it is a productivity tool and not a replacement for me.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5" name="Picture 14" descr="A dog sitting at a computer&#10;&#10;AI-generated content may be incorrect.">
            <a:extLst>
              <a:ext uri="{FF2B5EF4-FFF2-40B4-BE49-F238E27FC236}">
                <a16:creationId xmlns:a16="http://schemas.microsoft.com/office/drawing/2014/main" id="{27AE6F6E-34A1-D13F-E014-8B7D22B24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9130" y="1981200"/>
            <a:ext cx="9753600" cy="9753600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414362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9F7953-B40A-E546-363C-5CAFB2BA410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20787" y="2451099"/>
            <a:ext cx="10972800" cy="8678864"/>
          </a:xfrm>
        </p:spPr>
        <p:txBody>
          <a:bodyPr/>
          <a:lstStyle/>
          <a:p>
            <a:endParaRPr lang="en-US" spc="-120" dirty="0"/>
          </a:p>
          <a:p>
            <a:endParaRPr lang="en-US" spc="-120" dirty="0"/>
          </a:p>
          <a:p>
            <a:r>
              <a:rPr lang="en-US" spc="-120" dirty="0"/>
              <a:t>If AI finds a performance problem, it’s likely the obvious one I should go fix!</a:t>
            </a:r>
          </a:p>
          <a:p>
            <a:endParaRPr lang="en-US" spc="-120" dirty="0"/>
          </a:p>
          <a:p>
            <a:r>
              <a:rPr lang="en-US" dirty="0"/>
              <a:t>At least today, AI can be a similar skill level as a “junior” engineer.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2A82372-6C32-467F-6F78-EA8408866119}"/>
              </a:ext>
            </a:extLst>
          </p:cNvPr>
          <p:cNvSpPr/>
          <p:nvPr/>
        </p:nvSpPr>
        <p:spPr>
          <a:xfrm>
            <a:off x="1270159" y="1298002"/>
            <a:ext cx="2298987" cy="60439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9000">
                <a:schemeClr val="accent1"/>
              </a:gs>
            </a:gsLst>
            <a:lin ang="3000000" scaled="0"/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ptos" panose="020B0004020202020204" pitchFamily="34" charset="0"/>
              </a:rPr>
              <a:t>AI</a:t>
            </a:r>
          </a:p>
        </p:txBody>
      </p:sp>
      <p:pic>
        <p:nvPicPr>
          <p:cNvPr id="5" name="Picture 4" descr="A robot holding a pen and clipboard&#10;&#10;AI-generated content may be incorrect.">
            <a:extLst>
              <a:ext uri="{FF2B5EF4-FFF2-40B4-BE49-F238E27FC236}">
                <a16:creationId xmlns:a16="http://schemas.microsoft.com/office/drawing/2014/main" id="{9066184C-A67E-5991-0446-95F65F37F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2214" y="5971648"/>
            <a:ext cx="9754961" cy="754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125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8F1F61-3913-9C0D-21B2-F9C2A1E93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0A544D-6615-AE72-8332-E152455187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6363" y="6096225"/>
            <a:ext cx="10915762" cy="1289311"/>
          </a:xfrm>
        </p:spPr>
        <p:txBody>
          <a:bodyPr/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Demos!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EBE9F-DAB5-E4DC-F328-423A410BDA0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9104" y="6096225"/>
            <a:ext cx="5733171" cy="2976337"/>
          </a:xfrm>
        </p:spPr>
        <p:txBody>
          <a:bodyPr/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03 &amp; 04</a:t>
            </a:r>
          </a:p>
        </p:txBody>
      </p:sp>
    </p:spTree>
    <p:extLst>
      <p:ext uri="{BB962C8B-B14F-4D97-AF65-F5344CB8AC3E}">
        <p14:creationId xmlns:p14="http://schemas.microsoft.com/office/powerpoint/2010/main" val="1920576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679B75-98E2-6598-B24F-A4611FEDD2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AI </a:t>
            </a:r>
            <a:r>
              <a:rPr lang="en-US" dirty="0"/>
              <a:t>is not deterministic, hope these </a:t>
            </a:r>
            <a:r>
              <a:rPr lang="en-US"/>
              <a:t>demos work!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887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045431-3A1C-EC75-FAA7-B57BDC097A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3657" y="5018767"/>
            <a:ext cx="7671527" cy="1890091"/>
          </a:xfrm>
        </p:spPr>
        <p:txBody>
          <a:bodyPr/>
          <a:lstStyle/>
          <a:p>
            <a:r>
              <a:rPr lang="en-US" dirty="0"/>
              <a:t>Demo: slow app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D0768-FE0C-E580-8725-C1F3B2D853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" panose="020B0004020202020204" pitchFamily="34" charset="0"/>
              </a:rPr>
              <a:t>We’ll look at a .NET MAUI application on Android and how we can improve it.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49F664-36E0-583E-BF9D-85FFD0E4762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" name="Picture 19" descr="A phone with text on it&#10;&#10;AI-generated content may be incorrect.">
            <a:extLst>
              <a:ext uri="{FF2B5EF4-FFF2-40B4-BE49-F238E27FC236}">
                <a16:creationId xmlns:a16="http://schemas.microsoft.com/office/drawing/2014/main" id="{514891B8-1BDC-CA08-0A0C-20F3C423B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1930" y="642256"/>
            <a:ext cx="8089295" cy="12133943"/>
          </a:xfrm>
          <a:prstGeom prst="round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017457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F6F4D0-3F0A-7341-AAC0-E43944B56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22FF8D-E6DB-3564-1F54-67B50B65AE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3657" y="5018767"/>
            <a:ext cx="7671527" cy="1890091"/>
          </a:xfrm>
        </p:spPr>
        <p:txBody>
          <a:bodyPr/>
          <a:lstStyle/>
          <a:p>
            <a:r>
              <a:rPr lang="en-US" dirty="0"/>
              <a:t>Demo: memory leak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B3510-A77A-804F-87D8-4160E82FA7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Aptos" panose="020B0004020202020204" pitchFamily="34" charset="0"/>
              </a:rPr>
              <a:t>We’ll look at a .NET MAUI application on Android and how we can improve it.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FFD650-7E7D-DACC-2904-073560DC4E3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ED778DF-F070-2621-B0B1-3A56FBEBBE1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541930" y="642256"/>
            <a:ext cx="8089295" cy="12133943"/>
          </a:xfrm>
          <a:prstGeom prst="round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33069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B1EBC5-9873-D636-84A0-46C40DF3F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05AC0E-E32E-7BE1-A6E3-492941C1F3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43101" y="6096226"/>
            <a:ext cx="10915762" cy="1289311"/>
          </a:xfrm>
        </p:spPr>
        <p:txBody>
          <a:bodyPr/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Recap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7B0B6-F777-1C2C-D9DC-5ED941FC66F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9104" y="6096226"/>
            <a:ext cx="1975559" cy="1289312"/>
          </a:xfrm>
        </p:spPr>
        <p:txBody>
          <a:bodyPr/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428794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9CE2B5-C6A4-6EAC-CF46-84CEB63310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214787-8D59-F5A9-2EC5-40A3F81C6D2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Demos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1B3C89-1142-9FFA-4147-E9A9C4ACEE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1733" y="6283848"/>
            <a:ext cx="9365341" cy="939800"/>
          </a:xfrm>
        </p:spPr>
        <p:txBody>
          <a:bodyPr/>
          <a:lstStyle/>
          <a:p>
            <a:r>
              <a:rPr lang="en-US" dirty="0"/>
              <a:t>dotnet-trace .</a:t>
            </a:r>
            <a:r>
              <a:rPr lang="en-US" dirty="0" err="1"/>
              <a:t>nettrace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19BA43-F1DC-ED16-E51A-2835BECF9F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21734" y="7147447"/>
            <a:ext cx="9065304" cy="2710927"/>
          </a:xfrm>
        </p:spPr>
        <p:txBody>
          <a:bodyPr/>
          <a:lstStyle/>
          <a:p>
            <a:r>
              <a:rPr lang="en-US" spc="-96" dirty="0"/>
              <a:t>Diagnose “slow” code</a:t>
            </a:r>
          </a:p>
          <a:p>
            <a:r>
              <a:rPr lang="en-US" dirty="0"/>
              <a:t>Try the copilot button in Visual 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2D970D3-A841-B8E4-0BAB-BAEF6C8D45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695500" y="6283848"/>
            <a:ext cx="10007337" cy="939800"/>
          </a:xfrm>
        </p:spPr>
        <p:txBody>
          <a:bodyPr/>
          <a:lstStyle/>
          <a:p>
            <a:r>
              <a:rPr lang="en-US" dirty="0"/>
              <a:t>dotnet-</a:t>
            </a:r>
            <a:r>
              <a:rPr lang="en-US" dirty="0" err="1"/>
              <a:t>gcdump</a:t>
            </a:r>
            <a:r>
              <a:rPr lang="en-US" dirty="0"/>
              <a:t> .</a:t>
            </a:r>
            <a:r>
              <a:rPr lang="en-US" dirty="0" err="1"/>
              <a:t>gcdump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48BB1F9-B5D8-E648-C0F0-68E11C6B7C5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695501" y="7147447"/>
            <a:ext cx="9578712" cy="3069171"/>
          </a:xfrm>
        </p:spPr>
        <p:txBody>
          <a:bodyPr/>
          <a:lstStyle/>
          <a:p>
            <a:r>
              <a:rPr lang="en-US" spc="-96" dirty="0"/>
              <a:t>Diagnose memory leaks</a:t>
            </a:r>
          </a:p>
          <a:p>
            <a:r>
              <a:rPr lang="en-US" spc="-96" dirty="0"/>
              <a:t>Used an MCP server to enable copilot to investigate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CD497D3-3B00-234C-BEEC-B4DD56EB61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50A8390-C2DF-C3E0-9947-D188A25F9BB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129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4B27D4-00A6-8FA0-794D-F197FA1337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Recap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BC3B5-918F-7745-A73E-82F0364FECD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b="1" dirty="0"/>
              <a:t>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12E338-2A84-F17E-D589-D493FD09B1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When I’m not an expert…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59AA84-1669-ADC3-6C13-2474C04411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070063" y="6648782"/>
            <a:ext cx="6650252" cy="1836590"/>
          </a:xfrm>
        </p:spPr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AI is a tool to unblock me. Think of it as a productivity tool, not a replacement.</a:t>
            </a:r>
            <a:endParaRPr lang="en-US" sz="2200" dirty="0">
              <a:latin typeface="Aptos" panose="020B000402020202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9D9F6C-94A8-8756-2BE2-CB3D613AD5A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AI’s Investigations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EDBE6D-9887-8E36-FB5B-425A7635CFB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505843" y="6648782"/>
            <a:ext cx="6650252" cy="1836590"/>
          </a:xfrm>
        </p:spPr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If AI finds a problem; it’s probably the obvious one I should fix!</a:t>
            </a:r>
            <a:endParaRPr lang="en-US" sz="2200" dirty="0">
              <a:latin typeface="Aptos" panose="020B00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1B6AAC-9EA3-B86C-7F85-F8D7A0BDC40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Profile your app today!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FF84DA0-25D0-18D4-3A9B-B6EAD1C4AAB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5941624" y="6648782"/>
            <a:ext cx="6650252" cy="1836590"/>
          </a:xfrm>
        </p:spPr>
        <p:txBody>
          <a:bodyPr/>
          <a:lstStyle/>
          <a:p>
            <a:r>
              <a:rPr lang="en-US" dirty="0">
                <a:latin typeface="Aptos" panose="020B0004020202020204" pitchFamily="34" charset="0"/>
              </a:rPr>
              <a:t>We just made the tooling around dotnet-</a:t>
            </a:r>
            <a:r>
              <a:rPr lang="en-US" dirty="0" err="1">
                <a:latin typeface="Aptos" panose="020B0004020202020204" pitchFamily="34" charset="0"/>
              </a:rPr>
              <a:t>dsrouter</a:t>
            </a:r>
            <a:r>
              <a:rPr lang="en-US" dirty="0">
                <a:latin typeface="Aptos" panose="020B0004020202020204" pitchFamily="34" charset="0"/>
              </a:rPr>
              <a:t> much easier to use! If you haven’t tried lately, maybe there are some “easy wins” in your applications.</a:t>
            </a:r>
            <a:endParaRPr lang="en-US" sz="2200" dirty="0">
              <a:latin typeface="Aptos" panose="020B0004020202020204" pitchFamily="34" charset="0"/>
            </a:endParaRPr>
          </a:p>
        </p:txBody>
      </p:sp>
      <p:pic>
        <p:nvPicPr>
          <p:cNvPr id="17" name="Image 12" descr=" ">
            <a:extLst>
              <a:ext uri="{FF2B5EF4-FFF2-40B4-BE49-F238E27FC236}">
                <a16:creationId xmlns:a16="http://schemas.microsoft.com/office/drawing/2014/main" id="{716BAA90-8AD6-0676-6E50-61E1849C8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63563" y="5003150"/>
            <a:ext cx="459205" cy="459141"/>
          </a:xfrm>
          <a:prstGeom prst="rect">
            <a:avLst/>
          </a:prstGeom>
        </p:spPr>
      </p:pic>
      <p:pic>
        <p:nvPicPr>
          <p:cNvPr id="14" name="Image 14" descr=" ">
            <a:extLst>
              <a:ext uri="{FF2B5EF4-FFF2-40B4-BE49-F238E27FC236}">
                <a16:creationId xmlns:a16="http://schemas.microsoft.com/office/drawing/2014/main" id="{055FC10C-F39E-B10D-745B-14E7298EB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57005" y="4977750"/>
            <a:ext cx="507915" cy="510208"/>
          </a:xfrm>
          <a:prstGeom prst="rect">
            <a:avLst/>
          </a:prstGeom>
        </p:spPr>
      </p:pic>
      <p:pic>
        <p:nvPicPr>
          <p:cNvPr id="15" name="Image 16" descr=" ">
            <a:extLst>
              <a:ext uri="{FF2B5EF4-FFF2-40B4-BE49-F238E27FC236}">
                <a16:creationId xmlns:a16="http://schemas.microsoft.com/office/drawing/2014/main" id="{282CB1C3-01A7-83F8-C79A-120889C278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099157" y="4990450"/>
            <a:ext cx="459341" cy="48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18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AC8A0B-639C-0457-CF48-7C465A38E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6C5C6E-C217-368F-B706-413259EB7E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Try out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.NET 10 </a:t>
            </a:r>
            <a:r>
              <a:rPr lang="en-US" dirty="0"/>
              <a:t>we hope you like it! </a:t>
            </a:r>
          </a:p>
        </p:txBody>
      </p:sp>
    </p:spTree>
    <p:extLst>
      <p:ext uri="{BB962C8B-B14F-4D97-AF65-F5344CB8AC3E}">
        <p14:creationId xmlns:p14="http://schemas.microsoft.com/office/powerpoint/2010/main" val="339726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38C28-AA17-BDB2-6EA7-8C2FB1FABB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341529" y="8014197"/>
            <a:ext cx="5704114" cy="515397"/>
          </a:xfrm>
        </p:spPr>
        <p:txBody>
          <a:bodyPr/>
          <a:lstStyle/>
          <a:p>
            <a:r>
              <a:rPr lang="en-US" dirty="0"/>
              <a:t>Jonathan Peppers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16B3E-6510-B57B-848E-717577C68EA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04777" y="8568331"/>
            <a:ext cx="6577617" cy="515397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Principal Software Engineer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.NET MAUI</a:t>
            </a:r>
          </a:p>
        </p:txBody>
      </p:sp>
      <p:pic>
        <p:nvPicPr>
          <p:cNvPr id="8" name="Picture Placeholder 7" descr="A person with a beard and glasses next to a statue of a creeper&#10;&#10;AI-generated content may be incorrect.">
            <a:extLst>
              <a:ext uri="{FF2B5EF4-FFF2-40B4-BE49-F238E27FC236}">
                <a16:creationId xmlns:a16="http://schemas.microsoft.com/office/drawing/2014/main" id="{DB73C4DD-D448-D0EC-202D-6BAFE0C71AC3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079016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B7BEE4-88D4-FB77-46F5-EBC3C04379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>
                <a:solidFill>
                  <a:schemeClr val="accent5">
                    <a:lumMod val="50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38399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706B79-35D1-5B2D-9EB3-BA43C42137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699058" y="1062934"/>
            <a:ext cx="10203429" cy="81216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.NET Diagnostic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367AA-087F-6FFB-C42F-27DDB074FB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90021" y="1066799"/>
            <a:ext cx="1230606" cy="812165"/>
          </a:xfrm>
        </p:spPr>
        <p:txBody>
          <a:bodyPr/>
          <a:lstStyle/>
          <a:p>
            <a:r>
              <a:rPr lang="en-US">
                <a:solidFill>
                  <a:schemeClr val="accent1"/>
                </a:solidFill>
              </a:rPr>
              <a:t>01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DDEDC8-4D65-08E8-A620-D8C1FACAF3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80CFC9-49D7-3E50-74E4-BAD28092DE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AI &amp; Opinions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1DE975-0A68-4C9E-BAF8-E4600CD328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90021" y="1969624"/>
            <a:ext cx="1230606" cy="812165"/>
          </a:xfrm>
        </p:spPr>
        <p:txBody>
          <a:bodyPr/>
          <a:lstStyle/>
          <a:p>
            <a:r>
              <a:rPr lang="en-US">
                <a:solidFill>
                  <a:schemeClr val="accent1"/>
                </a:solidFill>
              </a:rPr>
              <a:t>02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3883103-7338-B453-E750-228F53DE46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Demo: slow app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7E63908-5D85-1C06-5569-E0CFD3BBC70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90021" y="2879557"/>
            <a:ext cx="1230606" cy="812165"/>
          </a:xfrm>
        </p:spPr>
        <p:txBody>
          <a:bodyPr/>
          <a:lstStyle/>
          <a:p>
            <a:r>
              <a:rPr lang="en-US">
                <a:solidFill>
                  <a:schemeClr val="accent1"/>
                </a:solidFill>
              </a:rPr>
              <a:t>03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16A4460-D81A-7200-9CBA-5784FE7319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699059" y="3785625"/>
            <a:ext cx="8160316" cy="81216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Demo: memory leak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489DBC-E2E7-F2EB-17EB-1FCEF03A4DA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90021" y="3789490"/>
            <a:ext cx="1230606" cy="812165"/>
          </a:xfrm>
        </p:spPr>
        <p:txBody>
          <a:bodyPr/>
          <a:lstStyle/>
          <a:p>
            <a:r>
              <a:rPr lang="en-US">
                <a:solidFill>
                  <a:schemeClr val="accent1"/>
                </a:solidFill>
              </a:rPr>
              <a:t>04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F9A7F81-219C-0B5C-508C-3D9303CB08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Recap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E762D52-197E-253E-4FE1-7BF68878059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390021" y="4699423"/>
            <a:ext cx="1230606" cy="812165"/>
          </a:xfrm>
        </p:spPr>
        <p:txBody>
          <a:bodyPr/>
          <a:lstStyle/>
          <a:p>
            <a:r>
              <a:rPr lang="en-US">
                <a:solidFill>
                  <a:schemeClr val="accent1"/>
                </a:solidFill>
              </a:rPr>
              <a:t>05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018CC00-3E4F-A92C-C495-4BA01B99BF5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718899F0-502A-0480-6697-4330C798CF8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FA092FE-774B-27E9-34E0-3B6FD8E94B9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DEE22913-93A6-D04C-4A10-C3E1A0550CF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733E12E6-CC0B-D413-C0EA-DF849A07108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5CEF8748-36F0-EC50-C009-0092F72C051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951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2499CC-BBC4-A00F-4201-4F905BA77D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57375" y="6096225"/>
            <a:ext cx="14301899" cy="1289311"/>
          </a:xfrm>
        </p:spPr>
        <p:txBody>
          <a:bodyPr/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.NET Diagnostic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CE995-B20A-4434-E8D5-5C31E3DF97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b="1">
                <a:solidFill>
                  <a:schemeClr val="accent5">
                    <a:lumMod val="50000"/>
                  </a:schemeClr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311571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5FF8BF-B193-2B25-4BB1-286A8B92E42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0014" y="1705190"/>
            <a:ext cx="10358556" cy="2638210"/>
          </a:xfrm>
        </p:spPr>
        <p:txBody>
          <a:bodyPr/>
          <a:lstStyle/>
          <a:p>
            <a:r>
              <a:rPr lang="en-US" spc="-120" dirty="0"/>
              <a:t>Visual Studio: Windows applications running on Windows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27119-9C0F-8004-D2F8-753D63EEB3C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2D194E-781E-4B38-1CD5-072F69E83BC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49878" y="4620708"/>
            <a:ext cx="9540957" cy="3657635"/>
          </a:xfrm>
        </p:spPr>
        <p:txBody>
          <a:bodyPr/>
          <a:lstStyle/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kern="0" spc="-48" dirty="0"/>
              <a:t>F5 your application in Visual Studio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kern="0" spc="-48" dirty="0">
                <a:latin typeface="Aptos" panose="020B0004020202020204" pitchFamily="34" charset="0"/>
              </a:rPr>
              <a:t>Debug &gt; Windows &gt; Show Diagnostic Tools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kern="0" spc="-48" dirty="0"/>
              <a:t>CPU Usage == dotnet-trace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kern="0" spc="-48" dirty="0">
                <a:latin typeface="Aptos" panose="020B0004020202020204" pitchFamily="34" charset="0"/>
              </a:rPr>
              <a:t>Memory Usage</a:t>
            </a:r>
            <a:r>
              <a:rPr lang="en-US" sz="3600" kern="0" spc="-48" dirty="0"/>
              <a:t> == dotnet-</a:t>
            </a:r>
            <a:r>
              <a:rPr lang="en-US" sz="3600" kern="0" spc="-48" dirty="0" err="1"/>
              <a:t>gcdump</a:t>
            </a:r>
            <a:endParaRPr lang="en-US" sz="3600" kern="0" spc="-48" dirty="0">
              <a:latin typeface="Aptos" panose="020B00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DF207A-37FC-D396-FF89-697B10F96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0969" y="7305812"/>
            <a:ext cx="13985539" cy="5524285"/>
          </a:xfrm>
          <a:prstGeom prst="rect">
            <a:avLst/>
          </a:prstGeom>
          <a:noFill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CEE132-930D-E628-0E2A-3B4BA282A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7984" y="2829779"/>
            <a:ext cx="8491508" cy="302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73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AFE021-9C12-7049-2E6C-89875EC3EB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.NET Diagnostic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85372-5E3A-D77C-89DF-A5C0B906E6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0" dirty="0">
                <a:solidFill>
                  <a:schemeClr val="bg2">
                    <a:lumMod val="75000"/>
                  </a:schemeClr>
                </a:solidFill>
              </a:rPr>
              <a:t>Tools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7D1C5-03BA-9564-06F5-8DA076E36D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(.NET Global Tools)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F38C20-6019-B16A-2DB4-80747F879BA5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41978" y="5626101"/>
            <a:ext cx="9866506" cy="939800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</a:rPr>
              <a:t>dotnet-trace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CA0CFFC-7473-2352-60D2-5625295689F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946578" y="5626101"/>
            <a:ext cx="9866506" cy="939800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</a:rPr>
              <a:t>CPU usage or other events, .</a:t>
            </a:r>
            <a:r>
              <a:rPr lang="en-US" dirty="0" err="1">
                <a:latin typeface="Aptos" panose="020B0004020202020204" pitchFamily="34" charset="0"/>
              </a:rPr>
              <a:t>nettrace</a:t>
            </a:r>
            <a:r>
              <a:rPr lang="en-US" dirty="0">
                <a:latin typeface="Aptos" panose="020B0004020202020204" pitchFamily="34" charset="0"/>
              </a:rPr>
              <a:t> or .</a:t>
            </a:r>
            <a:r>
              <a:rPr lang="en-US" dirty="0" err="1">
                <a:latin typeface="Aptos" panose="020B0004020202020204" pitchFamily="34" charset="0"/>
              </a:rPr>
              <a:t>speedscope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BFC92CB-5DE9-DE8A-3E0E-D0BA7B526CD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41978" y="7353301"/>
            <a:ext cx="9866506" cy="939800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</a:rPr>
              <a:t>dotnet-</a:t>
            </a:r>
            <a:r>
              <a:rPr lang="en-US" dirty="0" err="1">
                <a:latin typeface="Aptos" panose="020B0004020202020204" pitchFamily="34" charset="0"/>
              </a:rPr>
              <a:t>gcdump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BBC362C-209D-119B-7EBD-2A6C15F5300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946578" y="7353301"/>
            <a:ext cx="9866506" cy="939800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</a:rPr>
              <a:t>Memory snapshot, .</a:t>
            </a:r>
            <a:r>
              <a:rPr lang="en-US" dirty="0" err="1">
                <a:latin typeface="Aptos" panose="020B0004020202020204" pitchFamily="34" charset="0"/>
              </a:rPr>
              <a:t>gcdump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26C32B4-FB70-DA5E-8D2A-8985A25CAE0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41978" y="9080501"/>
            <a:ext cx="9866506" cy="939800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  <a:cs typeface="Arial" panose="020B0604020202020204" pitchFamily="34" charset="0"/>
              </a:rPr>
              <a:t>dotnet-</a:t>
            </a:r>
            <a:r>
              <a:rPr lang="en-US" dirty="0" err="1">
                <a:latin typeface="Aptos" panose="020B0004020202020204" pitchFamily="34" charset="0"/>
                <a:cs typeface="Arial" panose="020B0604020202020204" pitchFamily="34" charset="0"/>
              </a:rPr>
              <a:t>dsrouter</a:t>
            </a:r>
            <a:endParaRPr lang="en-US" dirty="0">
              <a:latin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28442C2-E621-0592-18FD-2CE5DA8D034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2946578" y="9080501"/>
            <a:ext cx="9866506" cy="939800"/>
          </a:xfrm>
          <a:prstGeom prst="rect">
            <a:avLst/>
          </a:prstGeom>
        </p:spPr>
        <p:txBody>
          <a:bodyPr anchor="ctr"/>
          <a:lstStyle/>
          <a:p>
            <a:pPr marL="0" indent="0">
              <a:buNone/>
            </a:pPr>
            <a:r>
              <a:rPr lang="en-US" dirty="0">
                <a:latin typeface="Aptos" panose="020B0004020202020204" pitchFamily="34" charset="0"/>
              </a:rPr>
              <a:t>Connects to mobile devices, emulators, simulators</a:t>
            </a:r>
          </a:p>
        </p:txBody>
      </p:sp>
    </p:spTree>
    <p:extLst>
      <p:ext uri="{BB962C8B-B14F-4D97-AF65-F5344CB8AC3E}">
        <p14:creationId xmlns:p14="http://schemas.microsoft.com/office/powerpoint/2010/main" val="2046292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2D4F1D-1459-FB26-8D34-DA47F70B2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371F0D-E52A-C345-3FA1-001F314F4D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60014" y="1705190"/>
            <a:ext cx="10358556" cy="2638210"/>
          </a:xfrm>
        </p:spPr>
        <p:txBody>
          <a:bodyPr/>
          <a:lstStyle/>
          <a:p>
            <a:r>
              <a:rPr lang="en-US" spc="-120" dirty="0" err="1"/>
              <a:t>PerfView</a:t>
            </a:r>
            <a:r>
              <a:rPr lang="en-US" spc="-120" dirty="0"/>
              <a:t>: another option on Windows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FDF50-11BC-AADF-9A8D-5C102C03191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5112E0-FD5D-F436-5A30-C0CD4FADAC3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49879" y="4620708"/>
            <a:ext cx="8851360" cy="4137530"/>
          </a:xfrm>
        </p:spPr>
        <p:txBody>
          <a:bodyPr/>
          <a:lstStyle/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kern="0" spc="-48" dirty="0">
                <a:hlinkClick r:id="rId2"/>
              </a:rPr>
              <a:t>https://github.com/microsoft/perfview</a:t>
            </a:r>
            <a:endParaRPr lang="en-US" sz="3600" kern="0" spc="-48" dirty="0"/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kern="0" spc="-48" dirty="0"/>
              <a:t>More buttons than Star Trek’s c</a:t>
            </a:r>
            <a:r>
              <a:rPr lang="en-US" sz="3600" kern="0" spc="-48" dirty="0">
                <a:latin typeface="Aptos" panose="020B0004020202020204" pitchFamily="34" charset="0"/>
              </a:rPr>
              <a:t>ommand center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kern="0" spc="-48" dirty="0"/>
              <a:t>Great for profiling multiple processes together on Windows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600" kern="0" spc="-48" dirty="0">
                <a:latin typeface="Aptos" panose="020B0004020202020204" pitchFamily="34" charset="0"/>
              </a:rPr>
              <a:t>Worth looking into, if you are already familiar with the other tools.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DF8F40-F6DE-5C7E-6EE4-2C1675E90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8638" y="3412536"/>
            <a:ext cx="13622856" cy="730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521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0534B8-1C79-55EF-AF0A-BA37F84B6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16505D-4D7D-ED6E-F4DE-575A18C4BF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57376" y="6096225"/>
            <a:ext cx="10915762" cy="1289311"/>
          </a:xfrm>
        </p:spPr>
        <p:txBody>
          <a:bodyPr/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AI &amp; Opinions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FA3375-1845-67E0-48B0-A517F9B7F36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39104" y="6096226"/>
            <a:ext cx="1718271" cy="1289312"/>
          </a:xfrm>
        </p:spPr>
        <p:txBody>
          <a:bodyPr/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894413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398B3B-460D-AA3A-D075-32AE2EFEE6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03385" y="2137336"/>
            <a:ext cx="19053495" cy="7026762"/>
          </a:xfrm>
        </p:spPr>
        <p:txBody>
          <a:bodyPr/>
          <a:lstStyle/>
          <a:p>
            <a:r>
              <a:rPr lang="en-US" dirty="0"/>
              <a:t>We want AI to be more like Ironman and less like Ultron…</a:t>
            </a:r>
          </a:p>
          <a:p>
            <a:r>
              <a:rPr lang="en-US" dirty="0"/>
              <a:t>I want a Copilot that is going to have a conversation with me.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91B72-E26F-3E48-CEE3-A4FC330DA3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06033" y="8127088"/>
            <a:ext cx="6370637" cy="455176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2200" dirty="0">
                <a:solidFill>
                  <a:schemeClr val="tx1"/>
                </a:solidFill>
                <a:latin typeface="Aptos" panose="020B0004020202020204" pitchFamily="34" charset="0"/>
              </a:rPr>
              <a:t>Scott Hanselman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E4C24C-0D82-C0CD-BE10-DCC05C11CFA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06033" y="8539073"/>
            <a:ext cx="6370637" cy="455176"/>
          </a:xfrm>
        </p:spPr>
        <p:txBody>
          <a:bodyPr/>
          <a:lstStyle/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37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7">
      <a:dk1>
        <a:srgbClr val="000000"/>
      </a:dk1>
      <a:lt1>
        <a:srgbClr val="FEFFFE"/>
      </a:lt1>
      <a:dk2>
        <a:srgbClr val="1F1E31"/>
      </a:dk2>
      <a:lt2>
        <a:srgbClr val="A6A6A6"/>
      </a:lt2>
      <a:accent1>
        <a:srgbClr val="502AD4"/>
      </a:accent1>
      <a:accent2>
        <a:srgbClr val="0B6BFF"/>
      </a:accent2>
      <a:accent3>
        <a:srgbClr val="D502AA"/>
      </a:accent3>
      <a:accent4>
        <a:srgbClr val="EEEAFA"/>
      </a:accent4>
      <a:accent5>
        <a:srgbClr val="B9AAEE"/>
      </a:accent5>
      <a:accent6>
        <a:srgbClr val="9DC3FF"/>
      </a:accent6>
      <a:hlink>
        <a:srgbClr val="7F0066"/>
      </a:hlink>
      <a:folHlink>
        <a:srgbClr val="EF99D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68">
      <a:dk1>
        <a:srgbClr val="000000"/>
      </a:dk1>
      <a:lt1>
        <a:srgbClr val="FEFFFE"/>
      </a:lt1>
      <a:dk2>
        <a:srgbClr val="1F1E32"/>
      </a:dk2>
      <a:lt2>
        <a:srgbClr val="A5A6A6"/>
      </a:lt2>
      <a:accent1>
        <a:srgbClr val="5728DC"/>
      </a:accent1>
      <a:accent2>
        <a:srgbClr val="0B6BFF"/>
      </a:accent2>
      <a:accent3>
        <a:srgbClr val="D600AA"/>
      </a:accent3>
      <a:accent4>
        <a:srgbClr val="EEEAFA"/>
      </a:accent4>
      <a:accent5>
        <a:srgbClr val="B9AAEE"/>
      </a:accent5>
      <a:accent6>
        <a:srgbClr val="9DC3FF"/>
      </a:accent6>
      <a:hlink>
        <a:srgbClr val="800066"/>
      </a:hlink>
      <a:folHlink>
        <a:srgbClr val="EF99D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052F01250B3C4EA35319BECB5180E2" ma:contentTypeVersion="22" ma:contentTypeDescription="Create a new document." ma:contentTypeScope="" ma:versionID="96588bb72aa1f89cbba4d25d97eaf028">
  <xsd:schema xmlns:xsd="http://www.w3.org/2001/XMLSchema" xmlns:xs="http://www.w3.org/2001/XMLSchema" xmlns:p="http://schemas.microsoft.com/office/2006/metadata/properties" xmlns:ns1="http://schemas.microsoft.com/sharepoint/v3" xmlns:ns2="74c18777-103c-41e9-a015-2fe71723a707" xmlns:ns3="9db526e3-7318-4ba8-96a2-8e5be2712bf3" xmlns:ns4="230e9df3-be65-4c73-a93b-d1236ebd677e" targetNamespace="http://schemas.microsoft.com/office/2006/metadata/properties" ma:root="true" ma:fieldsID="f15e8688859909b215c574a0bc2ed038" ns1:_="" ns2:_="" ns3:_="" ns4:_="">
    <xsd:import namespace="http://schemas.microsoft.com/sharepoint/v3"/>
    <xsd:import namespace="74c18777-103c-41e9-a015-2fe71723a707"/>
    <xsd:import namespace="9db526e3-7318-4ba8-96a2-8e5be2712bf3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3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4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c18777-103c-41e9-a015-2fe71723a7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26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2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BillingMetadata" ma:index="28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b526e3-7318-4ba8-96a2-8e5be2712bf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541692f7-c488-49e5-831f-b89804a85714}" ma:internalName="TaxCatchAll" ma:showField="CatchAllData" ma:web="9db526e3-7318-4ba8-96a2-8e5be2712b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lcf76f155ced4ddcb4097134ff3c332f xmlns="74c18777-103c-41e9-a015-2fe71723a707">
      <Terms xmlns="http://schemas.microsoft.com/office/infopath/2007/PartnerControls"/>
    </lcf76f155ced4ddcb4097134ff3c332f>
    <_ip_UnifiedCompliancePolicyProperties xmlns="http://schemas.microsoft.com/sharepoint/v3" xsi:nil="true"/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F7B16A34-4DC9-408D-BB09-3A8D4E106F2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A3D010E-C4B4-485D-8747-B24908B86D69}">
  <ds:schemaRefs>
    <ds:schemaRef ds:uri="230e9df3-be65-4c73-a93b-d1236ebd677e"/>
    <ds:schemaRef ds:uri="74c18777-103c-41e9-a015-2fe71723a707"/>
    <ds:schemaRef ds:uri="9db526e3-7318-4ba8-96a2-8e5be2712bf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B29EBB6-9BE6-4823-87B7-48129F90C0A4}">
  <ds:schemaRefs>
    <ds:schemaRef ds:uri="230e9df3-be65-4c73-a93b-d1236ebd677e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9db526e3-7318-4ba8-96a2-8e5be2712bf3"/>
    <ds:schemaRef ds:uri="74c18777-103c-41e9-a015-2fe71723a707"/>
    <ds:schemaRef ds:uri="http://purl.org/dc/elements/1.1/"/>
    <ds:schemaRef ds:uri="http://schemas.microsoft.com/office/2006/metadata/properties"/>
    <ds:schemaRef ds:uri="http://schemas.microsoft.com/sharepoint/v3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433</Words>
  <Application>Microsoft Office PowerPoint</Application>
  <PresentationFormat>Custom</PresentationFormat>
  <Paragraphs>77</Paragraphs>
  <Slides>20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4" baseType="lpstr">
      <vt:lpstr>Aptos</vt:lpstr>
      <vt:lpstr>Arial</vt:lpstr>
      <vt:lpstr>Calibri</vt:lpstr>
      <vt:lpstr>Poppins</vt:lpstr>
      <vt:lpstr>Segoe UI</vt:lpstr>
      <vt:lpstr>Segoe UI Variable Display</vt:lpstr>
      <vt:lpstr>Segoe UI Variable Display Semib</vt:lpstr>
      <vt:lpstr>Segoe UI Variable Display Semibold</vt:lpstr>
      <vt:lpstr>Segoe UI Variable Display Semil</vt:lpstr>
      <vt:lpstr>Segoe UI Variable Display Semilight</vt:lpstr>
      <vt:lpstr>Segoe UI Variable Text Semibold</vt:lpstr>
      <vt:lpstr>Wingdings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CoreAI-Template2025</dc:title>
  <dc:subject>PptxGenJS Presentation</dc:subject>
  <dc:creator>PptxGenJS</dc:creator>
  <cp:lastModifiedBy>Jonathan Peppers</cp:lastModifiedBy>
  <cp:revision>6</cp:revision>
  <dcterms:created xsi:type="dcterms:W3CDTF">2025-05-28T19:55:54Z</dcterms:created>
  <dcterms:modified xsi:type="dcterms:W3CDTF">2026-01-06T22:00:03Z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0x010100E0052F01250B3C4EA35319BECB5180E2</vt:lpwstr>
  </property>
  <property fmtid="{D5CDD505-2E9C-101B-9397-08002B2CF9AE}" pid="3" name="MediaServiceImageTags">
    <vt:lpwstr/>
  </property>
</Properties>
</file>

<file path=docProps/thumbnail.jpeg>
</file>